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theme/themeOverride2.xml" ContentType="application/vnd.openxmlformats-officedocument.themeOverride+xml"/>
  <Override PartName="/ppt/drawings/drawing5.xml" ContentType="application/vnd.openxmlformats-officedocument.drawingml.chartshapes+xml"/>
  <Override PartName="/ppt/charts/chart6.xml" ContentType="application/vnd.openxmlformats-officedocument.drawingml.chart+xml"/>
  <Override PartName="/ppt/drawings/drawing6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9" r:id="rId2"/>
    <p:sldId id="276" r:id="rId3"/>
    <p:sldId id="277" r:id="rId4"/>
    <p:sldId id="264" r:id="rId5"/>
    <p:sldId id="278" r:id="rId6"/>
    <p:sldId id="279" r:id="rId7"/>
    <p:sldId id="280" r:id="rId8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5" autoAdjust="0"/>
    <p:restoredTop sz="94660"/>
  </p:normalViewPr>
  <p:slideViewPr>
    <p:cSldViewPr>
      <p:cViewPr varScale="1">
        <p:scale>
          <a:sx n="65" d="100"/>
          <a:sy n="65" d="100"/>
        </p:scale>
        <p:origin x="1316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../embeddings/oleObject1.bin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../embeddings/oleObject2.bin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C:\Users\bford\AppData\Local\Microsoft\Windows\Temporary%20Internet%20Files\Content.Outlook\7ZYLMUZU\Presentation%20Pages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C:\Users\bford\Desktop\Marketing%20Weekly%20Sales%20Chart%20we%201.2.21.xls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5.xml"/><Relationship Id="rId2" Type="http://schemas.openxmlformats.org/officeDocument/2006/relationships/oleObject" Target="file:///C:\Users\bford\Desktop\Marketing%20Weekly%20Sales%20Chart%20we%201.2.21.xls" TargetMode="External"/><Relationship Id="rId1" Type="http://schemas.openxmlformats.org/officeDocument/2006/relationships/themeOverride" Target="../theme/themeOverride2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oleObject" Target="../embeddings/oleObject3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760996889277729"/>
          <c:y val="3.5183333175789998E-2"/>
          <c:w val="0.87239007512837241"/>
          <c:h val="0.8896652834362091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Data!$D$9</c:f>
              <c:strCache>
                <c:ptCount val="1"/>
                <c:pt idx="0">
                  <c:v>Instant</c:v>
                </c:pt>
              </c:strCache>
            </c:strRef>
          </c:tx>
          <c:spPr>
            <a:solidFill>
              <a:srgbClr val="9BBB59"/>
            </a:solidFill>
          </c:spPr>
          <c:invertIfNegative val="0"/>
          <c:dLbls>
            <c:dLbl>
              <c:idx val="0"/>
              <c:layout>
                <c:manualLayout>
                  <c:x val="7.3243646200200378E-3"/>
                  <c:y val="-0.1191550723835657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F519-4CBB-8C30-B00E13724671}"/>
                </c:ext>
              </c:extLst>
            </c:dLbl>
            <c:dLbl>
              <c:idx val="1"/>
              <c:layout>
                <c:manualLayout>
                  <c:x val="1.3183874124179422E-2"/>
                  <c:y val="-8.88664598743338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F519-4CBB-8C30-B00E13724671}"/>
                </c:ext>
              </c:extLst>
            </c:dLbl>
            <c:dLbl>
              <c:idx val="2"/>
              <c:layout>
                <c:manualLayout>
                  <c:x val="1.4648729240040076E-2"/>
                  <c:y val="-6.05873249407960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F519-4CBB-8C30-B00E13724671}"/>
                </c:ext>
              </c:extLst>
            </c:dLbl>
            <c:dLbl>
              <c:idx val="3"/>
              <c:layout>
                <c:manualLayout>
                  <c:x val="1.171898339203206E-2"/>
                  <c:y val="-4.44307049565837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F519-4CBB-8C30-B00E13724671}"/>
                </c:ext>
              </c:extLst>
            </c:dLbl>
            <c:dLbl>
              <c:idx val="4"/>
              <c:layout>
                <c:manualLayout>
                  <c:x val="7.3243646200200378E-3"/>
                  <c:y val="-3.63523949644777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F519-4CBB-8C30-B00E13724671}"/>
                </c:ext>
              </c:extLst>
            </c:dLbl>
            <c:dLbl>
              <c:idx val="5"/>
              <c:layout>
                <c:manualLayout>
                  <c:x val="1.171898339203206E-2"/>
                  <c:y val="-3.63523949644777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F519-4CBB-8C30-B00E13724671}"/>
                </c:ext>
              </c:extLst>
            </c:dLbl>
            <c:dLbl>
              <c:idx val="6"/>
              <c:layout>
                <c:manualLayout>
                  <c:x val="1.0251852597968828E-2"/>
                  <c:y val="-1.81675017895490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F519-4CBB-8C30-B00E13724671}"/>
                </c:ext>
              </c:extLst>
            </c:dLbl>
            <c:numFmt formatCode="_(&quot;$&quot;* #,##0.0_);_(&quot;$&quot;* \(#,##0.0\);_(&quot;$&quot;* &quot;-&quot;?_);_(@_)" sourceLinked="0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Data!$A$5:$A$12</c:f>
              <c:strCache>
                <c:ptCount val="8"/>
                <c:pt idx="0">
                  <c:v>FY20</c:v>
                </c:pt>
                <c:pt idx="1">
                  <c:v>FY19</c:v>
                </c:pt>
                <c:pt idx="2">
                  <c:v>FY18</c:v>
                </c:pt>
                <c:pt idx="3">
                  <c:v>FY17</c:v>
                </c:pt>
                <c:pt idx="4">
                  <c:v>FY16</c:v>
                </c:pt>
                <c:pt idx="5">
                  <c:v>FY15</c:v>
                </c:pt>
                <c:pt idx="6">
                  <c:v>FY14</c:v>
                </c:pt>
                <c:pt idx="7">
                  <c:v>FY13</c:v>
                </c:pt>
              </c:strCache>
            </c:strRef>
          </c:cat>
          <c:val>
            <c:numRef>
              <c:f>Data!$E$9:$L$9</c:f>
              <c:numCache>
                <c:formatCode>General</c:formatCode>
                <c:ptCount val="8"/>
                <c:pt idx="0">
                  <c:v>1582.2</c:v>
                </c:pt>
                <c:pt idx="1">
                  <c:v>1450.4</c:v>
                </c:pt>
                <c:pt idx="2" formatCode="_(* #,##0.0_);_(* \(#,##0.0\);_(* &quot;-&quot;??_);_(@_)">
                  <c:v>1260.5999999999999</c:v>
                </c:pt>
                <c:pt idx="3" formatCode="_(* #,##0.0_);_(* \(#,##0.0\);_(* &quot;-&quot;??_);_(@_)">
                  <c:v>1189.7</c:v>
                </c:pt>
                <c:pt idx="4" formatCode="_(* #,##0.0_);_(* \(#,##0.0\);_(* &quot;-&quot;??_);_(@_)">
                  <c:v>1137.8</c:v>
                </c:pt>
                <c:pt idx="5" formatCode="_(* #,##0.0_);_(* \(#,##0.0\);_(* &quot;-&quot;??_);_(@_)">
                  <c:v>1002.5</c:v>
                </c:pt>
                <c:pt idx="6" formatCode="_(* #,##0.0_);_(* \(#,##0.0\);_(* &quot;-&quot;??_);_(@_)">
                  <c:v>875.5</c:v>
                </c:pt>
                <c:pt idx="7" formatCode="_(* #,##0.0_);_(* \(#,##0.0\);_(* &quot;-&quot;??_);_(@_)">
                  <c:v>806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F519-4CBB-8C30-B00E13724671}"/>
            </c:ext>
          </c:extLst>
        </c:ser>
        <c:ser>
          <c:idx val="1"/>
          <c:order val="1"/>
          <c:tx>
            <c:strRef>
              <c:f>Data!$D$10</c:f>
              <c:strCache>
                <c:ptCount val="1"/>
                <c:pt idx="0">
                  <c:v>Terminal </c:v>
                </c:pt>
              </c:strCache>
            </c:strRef>
          </c:tx>
          <c:spPr>
            <a:solidFill>
              <a:srgbClr val="4172AD"/>
            </a:solidFill>
            <a:ln>
              <a:solidFill>
                <a:schemeClr val="accent1"/>
              </a:solidFill>
            </a:ln>
          </c:spPr>
          <c:invertIfNegative val="0"/>
          <c:dLbls>
            <c:dLbl>
              <c:idx val="0"/>
              <c:layout>
                <c:manualLayout>
                  <c:x val="7.3243646200200378E-3"/>
                  <c:y val="-1.81761974822388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F519-4CBB-8C30-B00E13724671}"/>
                </c:ext>
              </c:extLst>
            </c:dLbl>
            <c:dLbl>
              <c:idx val="1"/>
              <c:layout>
                <c:manualLayout>
                  <c:x val="1.0254110468028052E-2"/>
                  <c:y val="-8.0783099921061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F519-4CBB-8C30-B00E13724671}"/>
                </c:ext>
              </c:extLst>
            </c:dLbl>
            <c:dLbl>
              <c:idx val="2"/>
              <c:layout>
                <c:manualLayout>
                  <c:x val="1.1716881515627456E-2"/>
                  <c:y val="1.01053050186908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F519-4CBB-8C30-B00E13724671}"/>
                </c:ext>
              </c:extLst>
            </c:dLbl>
            <c:dLbl>
              <c:idx val="3"/>
              <c:layout>
                <c:manualLayout>
                  <c:x val="1.171898339203206E-2"/>
                  <c:y val="-1.81761974822388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F519-4CBB-8C30-B00E13724671}"/>
                </c:ext>
              </c:extLst>
            </c:dLbl>
            <c:dLbl>
              <c:idx val="4"/>
              <c:layout>
                <c:manualLayout>
                  <c:x val="7.3243646200200378E-3"/>
                  <c:y val="-1.41372015080360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F519-4CBB-8C30-B00E13724671}"/>
                </c:ext>
              </c:extLst>
            </c:dLbl>
            <c:dLbl>
              <c:idx val="5"/>
              <c:layout>
                <c:manualLayout>
                  <c:x val="7.3243646200200378E-3"/>
                  <c:y val="-1.21174649881592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F519-4CBB-8C30-B00E13724671}"/>
                </c:ext>
              </c:extLst>
            </c:dLbl>
            <c:dLbl>
              <c:idx val="6"/>
              <c:layout>
                <c:manualLayout>
                  <c:x val="1.0253931800091185E-2"/>
                  <c:y val="-6.05440229062276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F519-4CBB-8C30-B00E13724671}"/>
                </c:ext>
              </c:extLst>
            </c:dLbl>
            <c:numFmt formatCode="_(&quot;$&quot;* #,##0.0_);_(&quot;$&quot;* \(#,##0.0\);_(&quot;$&quot;* &quot;-&quot;?_);_(@_)" sourceLinked="0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Data!$A$5:$A$12</c:f>
              <c:strCache>
                <c:ptCount val="8"/>
                <c:pt idx="0">
                  <c:v>FY20</c:v>
                </c:pt>
                <c:pt idx="1">
                  <c:v>FY19</c:v>
                </c:pt>
                <c:pt idx="2">
                  <c:v>FY18</c:v>
                </c:pt>
                <c:pt idx="3">
                  <c:v>FY17</c:v>
                </c:pt>
                <c:pt idx="4">
                  <c:v>FY16</c:v>
                </c:pt>
                <c:pt idx="5">
                  <c:v>FY15</c:v>
                </c:pt>
                <c:pt idx="6">
                  <c:v>FY14</c:v>
                </c:pt>
                <c:pt idx="7">
                  <c:v>FY13</c:v>
                </c:pt>
              </c:strCache>
            </c:strRef>
          </c:cat>
          <c:val>
            <c:numRef>
              <c:f>Data!$E$10:$L$10</c:f>
              <c:numCache>
                <c:formatCode>General</c:formatCode>
                <c:ptCount val="8"/>
                <c:pt idx="0">
                  <c:v>524.20000000000005</c:v>
                </c:pt>
                <c:pt idx="1">
                  <c:v>530.5</c:v>
                </c:pt>
                <c:pt idx="2" formatCode="_(* #,##0.0_);_(* \(#,##0.0\);_(* &quot;-&quot;??_);_(@_)">
                  <c:v>489.6</c:v>
                </c:pt>
                <c:pt idx="3" formatCode="_(* #,##0.0_);_(* \(#,##0.0\);_(* &quot;-&quot;??_);_(@_)">
                  <c:v>446</c:v>
                </c:pt>
                <c:pt idx="4" formatCode="_(* #,##0.0_);_(* \(#,##0.0\);_(* &quot;-&quot;??_);_(@_)">
                  <c:v>462.5</c:v>
                </c:pt>
                <c:pt idx="5" formatCode="_(* #,##0.0_);_(* \(#,##0.0\);_(* &quot;-&quot;??_);_(@_)">
                  <c:v>399.2</c:v>
                </c:pt>
                <c:pt idx="6" formatCode="_(* #,##0.0_);_(* \(#,##0.0\);_(* &quot;-&quot;??_);_(@_)">
                  <c:v>388.9</c:v>
                </c:pt>
                <c:pt idx="7" formatCode="_(* #,##0.0_);_(* \(#,##0.0\);_(* &quot;-&quot;??_);_(@_)">
                  <c:v>393.2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F519-4CBB-8C30-B00E1372467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5"/>
        <c:gapDepth val="55"/>
        <c:shape val="box"/>
        <c:axId val="132326912"/>
        <c:axId val="132328448"/>
        <c:axId val="0"/>
      </c:bar3DChart>
      <c:catAx>
        <c:axId val="132326912"/>
        <c:scaling>
          <c:orientation val="minMax"/>
        </c:scaling>
        <c:delete val="0"/>
        <c:axPos val="b"/>
        <c:numFmt formatCode="@" sourceLinked="0"/>
        <c:majorTickMark val="none"/>
        <c:minorTickMark val="none"/>
        <c:tickLblPos val="nextTo"/>
        <c:txPr>
          <a:bodyPr/>
          <a:lstStyle/>
          <a:p>
            <a:pPr>
              <a:defRPr sz="1600" b="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32328448"/>
        <c:crossesAt val="0"/>
        <c:auto val="0"/>
        <c:lblAlgn val="ctr"/>
        <c:lblOffset val="100"/>
        <c:noMultiLvlLbl val="0"/>
      </c:catAx>
      <c:valAx>
        <c:axId val="132328448"/>
        <c:scaling>
          <c:orientation val="minMax"/>
          <c:max val="2200"/>
          <c:min val="0"/>
        </c:scaling>
        <c:delete val="0"/>
        <c:axPos val="l"/>
        <c:majorGridlines>
          <c:spPr>
            <a:ln>
              <a:noFill/>
            </a:ln>
          </c:spPr>
        </c:majorGridlines>
        <c:numFmt formatCode="&quot;$&quot;#,##0" sourceLinked="0"/>
        <c:majorTickMark val="none"/>
        <c:minorTickMark val="none"/>
        <c:tickLblPos val="nextTo"/>
        <c:txPr>
          <a:bodyPr/>
          <a:lstStyle/>
          <a:p>
            <a:pPr>
              <a:defRPr sz="1600" b="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32326912"/>
        <c:crossesAt val="1"/>
        <c:crossBetween val="between"/>
        <c:majorUnit val="200"/>
      </c:valAx>
    </c:plotArea>
    <c:legend>
      <c:legendPos val="r"/>
      <c:layout>
        <c:manualLayout>
          <c:xMode val="edge"/>
          <c:yMode val="edge"/>
          <c:x val="5.9546507639139292E-3"/>
          <c:y val="0.8725258585430673"/>
          <c:w val="0.18543549518587391"/>
          <c:h val="0.11528829707317106"/>
        </c:manualLayout>
      </c:layout>
      <c:overlay val="1"/>
      <c:txPr>
        <a:bodyPr/>
        <a:lstStyle/>
        <a:p>
          <a:pPr>
            <a:defRPr sz="1600" b="0">
              <a:latin typeface="Times New Roman" pitchFamily="18" charset="0"/>
              <a:cs typeface="Times New Roman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0"/>
      <c:hPercent val="50"/>
      <c:rotY val="20"/>
      <c:depthPercent val="16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667711674929521"/>
          <c:y val="0.20232356451626754"/>
          <c:w val="0.87409781803546016"/>
          <c:h val="0.73349994108486649"/>
        </c:manualLayout>
      </c:layout>
      <c:bar3DChart>
        <c:barDir val="col"/>
        <c:grouping val="clustered"/>
        <c:varyColors val="0"/>
        <c:ser>
          <c:idx val="0"/>
          <c:order val="0"/>
          <c:spPr>
            <a:solidFill>
              <a:srgbClr val="4172AD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9BBB59"/>
              </a:solidFill>
            </c:spPr>
            <c:extLst>
              <c:ext xmlns:c16="http://schemas.microsoft.com/office/drawing/2014/chart" uri="{C3380CC4-5D6E-409C-BE32-E72D297353CC}">
                <c16:uniqueId val="{00000001-D2C3-4D09-9F0E-FE9D970AC5DB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D2C3-4D09-9F0E-FE9D970AC5DB}"/>
              </c:ext>
            </c:extLst>
          </c:dPt>
          <c:dPt>
            <c:idx val="2"/>
            <c:invertIfNegative val="0"/>
            <c:bubble3D val="0"/>
            <c:spPr>
              <a:solidFill>
                <a:srgbClr val="9BBB59"/>
              </a:solidFill>
            </c:spPr>
            <c:extLst>
              <c:ext xmlns:c16="http://schemas.microsoft.com/office/drawing/2014/chart" uri="{C3380CC4-5D6E-409C-BE32-E72D297353CC}">
                <c16:uniqueId val="{00000004-D2C3-4D09-9F0E-FE9D970AC5DB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D2C3-4D09-9F0E-FE9D970AC5DB}"/>
              </c:ext>
            </c:extLst>
          </c:dPt>
          <c:dPt>
            <c:idx val="4"/>
            <c:invertIfNegative val="0"/>
            <c:bubble3D val="0"/>
            <c:spPr>
              <a:solidFill>
                <a:srgbClr val="9BBB59"/>
              </a:solidFill>
            </c:spPr>
            <c:extLst>
              <c:ext xmlns:c16="http://schemas.microsoft.com/office/drawing/2014/chart" uri="{C3380CC4-5D6E-409C-BE32-E72D297353CC}">
                <c16:uniqueId val="{00000007-D2C3-4D09-9F0E-FE9D970AC5DB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D2C3-4D09-9F0E-FE9D970AC5DB}"/>
              </c:ext>
            </c:extLst>
          </c:dPt>
          <c:dPt>
            <c:idx val="6"/>
            <c:invertIfNegative val="0"/>
            <c:bubble3D val="0"/>
            <c:spPr>
              <a:solidFill>
                <a:srgbClr val="9BBB59"/>
              </a:solidFill>
            </c:spPr>
            <c:extLst>
              <c:ext xmlns:c16="http://schemas.microsoft.com/office/drawing/2014/chart" uri="{C3380CC4-5D6E-409C-BE32-E72D297353CC}">
                <c16:uniqueId val="{0000000A-D2C3-4D09-9F0E-FE9D970AC5DB}"/>
              </c:ext>
            </c:extLst>
          </c:dPt>
          <c:dLbls>
            <c:dLbl>
              <c:idx val="0"/>
              <c:layout>
                <c:manualLayout>
                  <c:x val="0"/>
                  <c:y val="-1.011111075726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D2C3-4D09-9F0E-FE9D970AC5DB}"/>
                </c:ext>
              </c:extLst>
            </c:dLbl>
            <c:dLbl>
              <c:idx val="1"/>
              <c:layout>
                <c:manualLayout>
                  <c:x val="1.4671503873045975E-2"/>
                  <c:y val="-1.011111075726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D2C3-4D09-9F0E-FE9D970AC5DB}"/>
                </c:ext>
              </c:extLst>
            </c:dLbl>
            <c:dLbl>
              <c:idx val="2"/>
              <c:layout>
                <c:manualLayout>
                  <c:x val="1.3204353485741378E-2"/>
                  <c:y val="-8.08888860581313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D2C3-4D09-9F0E-FE9D970AC5DB}"/>
                </c:ext>
              </c:extLst>
            </c:dLbl>
            <c:dLbl>
              <c:idx val="3"/>
              <c:layout>
                <c:manualLayout>
                  <c:x val="1.3204353485741324E-2"/>
                  <c:y val="-8.0888886058131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D2C3-4D09-9F0E-FE9D970AC5DB}"/>
                </c:ext>
              </c:extLst>
            </c:dLbl>
            <c:dLbl>
              <c:idx val="4"/>
              <c:layout>
                <c:manualLayout>
                  <c:x val="1.1737203098436779E-2"/>
                  <c:y val="-1.011111075726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D2C3-4D09-9F0E-FE9D970AC5DB}"/>
                </c:ext>
              </c:extLst>
            </c:dLbl>
            <c:dLbl>
              <c:idx val="5"/>
              <c:layout>
                <c:manualLayout>
                  <c:x val="1.3204353485741378E-2"/>
                  <c:y val="-1.61777772116263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D2C3-4D09-9F0E-FE9D970AC5DB}"/>
                </c:ext>
              </c:extLst>
            </c:dLbl>
            <c:dLbl>
              <c:idx val="6"/>
              <c:layout>
                <c:manualLayout>
                  <c:x val="2.9343007746091949E-3"/>
                  <c:y val="-2.02222215145329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D2C3-4D09-9F0E-FE9D970AC5DB}"/>
                </c:ext>
              </c:extLst>
            </c:dLbl>
            <c:dLbl>
              <c:idx val="7"/>
              <c:layout>
                <c:manualLayout>
                  <c:x val="5.8686015492183897E-3"/>
                  <c:y val="-1.61777772116263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D2C3-4D09-9F0E-FE9D970AC5DB}"/>
                </c:ext>
              </c:extLst>
            </c:dLbl>
            <c:numFmt formatCode="&quot;$&quot;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Data!$A$17:$A$24</c:f>
              <c:strCache>
                <c:ptCount val="8"/>
                <c:pt idx="0">
                  <c:v>FY20</c:v>
                </c:pt>
                <c:pt idx="1">
                  <c:v>FY19</c:v>
                </c:pt>
                <c:pt idx="2">
                  <c:v>FY18</c:v>
                </c:pt>
                <c:pt idx="3">
                  <c:v>FY17</c:v>
                </c:pt>
                <c:pt idx="4">
                  <c:v>FY16</c:v>
                </c:pt>
                <c:pt idx="5">
                  <c:v>FY15</c:v>
                </c:pt>
                <c:pt idx="6">
                  <c:v>FY14</c:v>
                </c:pt>
                <c:pt idx="7">
                  <c:v>FY13</c:v>
                </c:pt>
              </c:strCache>
            </c:strRef>
          </c:cat>
          <c:val>
            <c:numRef>
              <c:f>Data!$B$17:$B$24</c:f>
              <c:numCache>
                <c:formatCode>_(* #,##0.0_);_(* \(#,##0.0\);_(* "-"??_);_(@_)</c:formatCode>
                <c:ptCount val="8"/>
                <c:pt idx="0">
                  <c:v>492.8</c:v>
                </c:pt>
                <c:pt idx="1">
                  <c:v>487.6</c:v>
                </c:pt>
                <c:pt idx="2">
                  <c:v>434.8</c:v>
                </c:pt>
                <c:pt idx="3">
                  <c:v>400.3</c:v>
                </c:pt>
                <c:pt idx="4">
                  <c:v>405</c:v>
                </c:pt>
                <c:pt idx="5">
                  <c:v>348.9</c:v>
                </c:pt>
                <c:pt idx="6">
                  <c:v>323.39999999999998</c:v>
                </c:pt>
                <c:pt idx="7">
                  <c:v>300.60000000000002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D2C3-4D09-9F0E-FE9D970AC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32084096"/>
        <c:axId val="132085632"/>
        <c:axId val="0"/>
      </c:bar3DChart>
      <c:catAx>
        <c:axId val="13208409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600" b="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32085632"/>
        <c:crossesAt val="0"/>
        <c:auto val="1"/>
        <c:lblAlgn val="ctr"/>
        <c:lblOffset val="100"/>
        <c:noMultiLvlLbl val="0"/>
      </c:catAx>
      <c:valAx>
        <c:axId val="132085632"/>
        <c:scaling>
          <c:orientation val="minMax"/>
        </c:scaling>
        <c:delete val="0"/>
        <c:axPos val="l"/>
        <c:numFmt formatCode="&quot;$&quot;#,##0_);[Red]\(&quot;$&quot;#,##0\)" sourceLinked="0"/>
        <c:majorTickMark val="none"/>
        <c:minorTickMark val="none"/>
        <c:tickLblPos val="nextTo"/>
        <c:txPr>
          <a:bodyPr/>
          <a:lstStyle/>
          <a:p>
            <a:pPr>
              <a:defRPr sz="1600" b="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32084096"/>
        <c:crosses val="autoZero"/>
        <c:crossBetween val="between"/>
      </c:valAx>
    </c:plotArea>
    <c:plotVisOnly val="1"/>
    <c:dispBlanksAs val="gap"/>
    <c:showDLblsOverMax val="0"/>
  </c:chart>
  <c:spPr>
    <a:ln>
      <a:noFill/>
    </a:ln>
    <a:effectLst/>
  </c:sp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/>
          <a:lstStyle/>
          <a:p>
            <a: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South Carolina Education Lottery</a:t>
            </a:r>
          </a:p>
          <a:p>
            <a: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Uses of Revenue</a:t>
            </a:r>
          </a:p>
          <a:p>
            <a: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2020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view3D>
      <c:rotX val="7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6267831222401369E-2"/>
          <c:y val="0.16727252376950139"/>
          <c:w val="0.85635568958205721"/>
          <c:h val="0.76786189938666483"/>
        </c:manualLayout>
      </c:layout>
      <c:pie3DChart>
        <c:varyColors val="1"/>
        <c:ser>
          <c:idx val="1"/>
          <c:order val="0"/>
          <c:tx>
            <c:strRef>
              <c:f>'Uses of Revenue'!$D$10</c:f>
              <c:strCache>
                <c:ptCount val="1"/>
                <c:pt idx="0">
                  <c:v>Ratios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33DE-41B5-A64E-993E722D4E66}"/>
              </c:ext>
            </c:extLst>
          </c:dPt>
          <c:dPt>
            <c:idx val="1"/>
            <c:bubble3D val="0"/>
            <c:spPr>
              <a:solidFill>
                <a:srgbClr val="0707B9"/>
              </a:solidFill>
            </c:spPr>
            <c:extLst>
              <c:ext xmlns:c16="http://schemas.microsoft.com/office/drawing/2014/chart" uri="{C3380CC4-5D6E-409C-BE32-E72D297353CC}">
                <c16:uniqueId val="{00000003-33DE-41B5-A64E-993E722D4E66}"/>
              </c:ext>
            </c:extLst>
          </c:dPt>
          <c:dPt>
            <c:idx val="2"/>
            <c:bubble3D val="0"/>
            <c:spPr>
              <a:solidFill>
                <a:srgbClr val="49F951"/>
              </a:solidFill>
            </c:spPr>
            <c:extLst>
              <c:ext xmlns:c16="http://schemas.microsoft.com/office/drawing/2014/chart" uri="{C3380CC4-5D6E-409C-BE32-E72D297353CC}">
                <c16:uniqueId val="{00000005-33DE-41B5-A64E-993E722D4E66}"/>
              </c:ext>
            </c:extLst>
          </c:dPt>
          <c:dPt>
            <c:idx val="3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7-33DE-41B5-A64E-993E722D4E66}"/>
              </c:ext>
            </c:extLst>
          </c:dPt>
          <c:dPt>
            <c:idx val="4"/>
            <c:bubble3D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09-33DE-41B5-A64E-993E722D4E66}"/>
              </c:ext>
            </c:extLst>
          </c:dPt>
          <c:dPt>
            <c:idx val="5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B-33DE-41B5-A64E-993E722D4E66}"/>
              </c:ext>
            </c:extLst>
          </c:dPt>
          <c:dPt>
            <c:idx val="7"/>
            <c:bubble3D val="0"/>
            <c:extLst>
              <c:ext xmlns:c16="http://schemas.microsoft.com/office/drawing/2014/chart" uri="{C3380CC4-5D6E-409C-BE32-E72D297353CC}">
                <c16:uniqueId val="{0000000C-33DE-41B5-A64E-993E722D4E66}"/>
              </c:ext>
            </c:extLst>
          </c:dPt>
          <c:dLbls>
            <c:dLbl>
              <c:idx val="0"/>
              <c:layout>
                <c:manualLayout>
                  <c:x val="-0.20363864066020973"/>
                  <c:y val="-0.12853970819983643"/>
                </c:manualLayout>
              </c:layout>
              <c:tx>
                <c:rich>
                  <a:bodyPr/>
                  <a:lstStyle/>
                  <a:p>
                    <a:r>
                      <a:rPr lang="en-US" sz="1100" dirty="0"/>
                      <a:t>Prizes</a:t>
                    </a:r>
                  </a:p>
                  <a:p>
                    <a:r>
                      <a:rPr lang="en-US" sz="1100" dirty="0"/>
                      <a:t>$</a:t>
                    </a:r>
                    <a:r>
                      <a:rPr lang="en-US" sz="1100" dirty="0" smtClean="0"/>
                      <a:t>1.42 </a:t>
                    </a:r>
                    <a:r>
                      <a:rPr lang="en-US" sz="1100" dirty="0"/>
                      <a:t>billion
</a:t>
                    </a:r>
                    <a:r>
                      <a:rPr lang="en-US" sz="1100" dirty="0" smtClean="0"/>
                      <a:t>67.62%</a:t>
                    </a:r>
                    <a:endParaRPr lang="en-US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33DE-41B5-A64E-993E722D4E66}"/>
                </c:ext>
              </c:extLst>
            </c:dLbl>
            <c:dLbl>
              <c:idx val="1"/>
              <c:layout>
                <c:manualLayout>
                  <c:x val="-1.612717958393687E-2"/>
                  <c:y val="9.9435717087006603E-2"/>
                </c:manualLayout>
              </c:layout>
              <c:tx>
                <c:rich>
                  <a:bodyPr/>
                  <a:lstStyle/>
                  <a:p>
                    <a:r>
                      <a:rPr lang="fr-FR" sz="1100" dirty="0"/>
                      <a:t>Commissions &amp; </a:t>
                    </a:r>
                    <a:r>
                      <a:rPr lang="fr-FR" sz="1100" dirty="0" err="1"/>
                      <a:t>Incentives</a:t>
                    </a:r>
                    <a:endParaRPr lang="fr-FR" sz="1100" dirty="0"/>
                  </a:p>
                  <a:p>
                    <a:r>
                      <a:rPr lang="fr-FR" sz="1100" dirty="0"/>
                      <a:t>$</a:t>
                    </a:r>
                    <a:r>
                      <a:rPr lang="fr-FR" sz="1100" dirty="0" smtClean="0"/>
                      <a:t>148.2 </a:t>
                    </a:r>
                    <a:r>
                      <a:rPr lang="fr-FR" sz="1100" dirty="0"/>
                      <a:t>million
</a:t>
                    </a:r>
                    <a:r>
                      <a:rPr lang="fr-FR" sz="1100" dirty="0" smtClean="0"/>
                      <a:t>7.04%</a:t>
                    </a:r>
                    <a:endParaRPr lang="fr-FR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33DE-41B5-A64E-993E722D4E66}"/>
                </c:ext>
              </c:extLst>
            </c:dLbl>
            <c:dLbl>
              <c:idx val="2"/>
              <c:layout>
                <c:manualLayout>
                  <c:x val="-5.0658709480599147E-2"/>
                  <c:y val="9.2091542693433295E-2"/>
                </c:manualLayout>
              </c:layout>
              <c:tx>
                <c:rich>
                  <a:bodyPr/>
                  <a:lstStyle/>
                  <a:p>
                    <a:r>
                      <a:rPr lang="en-US" sz="1100" dirty="0"/>
                      <a:t>Other Game Costs</a:t>
                    </a:r>
                  </a:p>
                  <a:p>
                    <a:r>
                      <a:rPr lang="en-US" sz="1100" dirty="0" smtClean="0"/>
                      <a:t>$22.4 </a:t>
                    </a:r>
                    <a:r>
                      <a:rPr lang="en-US" sz="1100" dirty="0"/>
                      <a:t>million
</a:t>
                    </a:r>
                    <a:r>
                      <a:rPr lang="en-US" sz="1100" dirty="0" smtClean="0"/>
                      <a:t>1.06</a:t>
                    </a:r>
                  </a:p>
                  <a:p>
                    <a:r>
                      <a:rPr lang="en-US" sz="1100" dirty="0" smtClean="0"/>
                      <a:t>%</a:t>
                    </a:r>
                    <a:endParaRPr lang="en-US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33DE-41B5-A64E-993E722D4E66}"/>
                </c:ext>
              </c:extLst>
            </c:dLbl>
            <c:dLbl>
              <c:idx val="3"/>
              <c:layout>
                <c:manualLayout>
                  <c:x val="-7.0045424399635126E-2"/>
                  <c:y val="1.3681590770937922E-2"/>
                </c:manualLayout>
              </c:layout>
              <c:tx>
                <c:rich>
                  <a:bodyPr/>
                  <a:lstStyle/>
                  <a:p>
                    <a:r>
                      <a:rPr lang="en-US" sz="1100" dirty="0"/>
                      <a:t>Advertising</a:t>
                    </a:r>
                  </a:p>
                  <a:p>
                    <a:r>
                      <a:rPr lang="en-US" sz="1100" dirty="0" smtClean="0"/>
                      <a:t>$9.0 </a:t>
                    </a:r>
                    <a:r>
                      <a:rPr lang="en-US" sz="1100" dirty="0"/>
                      <a:t>million
</a:t>
                    </a:r>
                    <a:r>
                      <a:rPr lang="en-US" sz="1100" dirty="0" smtClean="0"/>
                      <a:t>0.43%</a:t>
                    </a:r>
                    <a:endParaRPr lang="en-US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33DE-41B5-A64E-993E722D4E66}"/>
                </c:ext>
              </c:extLst>
            </c:dLbl>
            <c:dLbl>
              <c:idx val="4"/>
              <c:layout>
                <c:manualLayout>
                  <c:x val="-4.030768528606278E-2"/>
                  <c:y val="-9.096644543154403E-2"/>
                </c:manualLayout>
              </c:layout>
              <c:tx>
                <c:rich>
                  <a:bodyPr/>
                  <a:lstStyle/>
                  <a:p>
                    <a:r>
                      <a:rPr lang="en-US" sz="1100" dirty="0"/>
                      <a:t>Operating Expenses</a:t>
                    </a:r>
                  </a:p>
                  <a:p>
                    <a:r>
                      <a:rPr lang="en-US" sz="1100" dirty="0" smtClean="0"/>
                      <a:t>$15.7 </a:t>
                    </a:r>
                    <a:r>
                      <a:rPr lang="en-US" sz="1100" dirty="0"/>
                      <a:t>million
</a:t>
                    </a:r>
                    <a:r>
                      <a:rPr lang="en-US" sz="1100" dirty="0" smtClean="0"/>
                      <a:t>0.73%</a:t>
                    </a:r>
                    <a:endParaRPr lang="en-US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33DE-41B5-A64E-993E722D4E66}"/>
                </c:ext>
              </c:extLst>
            </c:dLbl>
            <c:dLbl>
              <c:idx val="5"/>
              <c:layout>
                <c:manualLayout>
                  <c:x val="0.18816435698718692"/>
                  <c:y val="0.1688577858953503"/>
                </c:manualLayout>
              </c:layout>
              <c:tx>
                <c:rich>
                  <a:bodyPr/>
                  <a:lstStyle/>
                  <a:p>
                    <a:r>
                      <a:rPr lang="en-US" sz="1100" dirty="0" smtClean="0"/>
                      <a:t>“Net” Income </a:t>
                    </a:r>
                    <a:endParaRPr lang="en-US" sz="1100" dirty="0"/>
                  </a:p>
                  <a:p>
                    <a:r>
                      <a:rPr lang="en-US" sz="1100" dirty="0" smtClean="0"/>
                      <a:t>$490.6 million</a:t>
                    </a:r>
                    <a:r>
                      <a:rPr lang="en-US" sz="1100" dirty="0"/>
                      <a:t>
</a:t>
                    </a:r>
                    <a:r>
                      <a:rPr lang="en-US" sz="1100" dirty="0" smtClean="0"/>
                      <a:t>23.29%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203551798905368"/>
                      <c:h val="9.916974526019987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33DE-41B5-A64E-993E722D4E66}"/>
                </c:ext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'Uses of Revenue'!$F$7:$K$7</c:f>
              <c:strCache>
                <c:ptCount val="6"/>
                <c:pt idx="0">
                  <c:v>Prizes</c:v>
                </c:pt>
                <c:pt idx="1">
                  <c:v>Commissions &amp; Incentives</c:v>
                </c:pt>
                <c:pt idx="2">
                  <c:v>Other Game Costs</c:v>
                </c:pt>
                <c:pt idx="3">
                  <c:v>Advertising</c:v>
                </c:pt>
                <c:pt idx="4">
                  <c:v>Operating Expenses</c:v>
                </c:pt>
                <c:pt idx="5">
                  <c:v>Net Income</c:v>
                </c:pt>
              </c:strCache>
            </c:strRef>
          </c:cat>
          <c:val>
            <c:numRef>
              <c:f>'Uses of Revenue'!$F$10:$K$10</c:f>
              <c:numCache>
                <c:formatCode>0.00%</c:formatCode>
                <c:ptCount val="6"/>
                <c:pt idx="0">
                  <c:v>0.65556759222304573</c:v>
                </c:pt>
                <c:pt idx="1">
                  <c:v>7.0414504817834539E-2</c:v>
                </c:pt>
                <c:pt idx="2">
                  <c:v>1.0661953361081019E-2</c:v>
                </c:pt>
                <c:pt idx="3">
                  <c:v>4.7323108501054791E-3</c:v>
                </c:pt>
                <c:pt idx="4">
                  <c:v>8.9514795598380735E-3</c:v>
                </c:pt>
                <c:pt idx="5">
                  <c:v>0.24967215918809507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33DE-41B5-A64E-993E722D4E66}"/>
            </c:ext>
          </c:extLst>
        </c:ser>
        <c:dLbls>
          <c:dLblPos val="bestFit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 w="25400">
          <a:noFill/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3351419307880639E-2"/>
          <c:y val="0.10935230354751325"/>
          <c:w val="0.91512682238249632"/>
          <c:h val="0.72234384019562525"/>
        </c:manualLayout>
      </c:layout>
      <c:lineChart>
        <c:grouping val="standard"/>
        <c:varyColors val="0"/>
        <c:ser>
          <c:idx val="7"/>
          <c:order val="0"/>
          <c:tx>
            <c:v>FY18</c:v>
          </c:tx>
          <c:spPr>
            <a:ln w="28575">
              <a:solidFill>
                <a:srgbClr val="92D050"/>
              </a:solidFill>
            </a:ln>
          </c:spPr>
          <c:marker>
            <c:symbol val="circle"/>
            <c:size val="9"/>
            <c:spPr>
              <a:solidFill>
                <a:srgbClr val="92D050"/>
              </a:solidFill>
              <a:ln w="38100">
                <a:solidFill>
                  <a:srgbClr val="92D050"/>
                </a:solidFill>
              </a:ln>
            </c:spPr>
          </c:marker>
          <c:cat>
            <c:numRef>
              <c:f>[0]!Week_End_Date_Current_FY</c:f>
              <c:numCache>
                <c:formatCode>m/d/yyyy</c:formatCode>
                <c:ptCount val="52"/>
                <c:pt idx="0">
                  <c:v>44016</c:v>
                </c:pt>
                <c:pt idx="1">
                  <c:v>44023</c:v>
                </c:pt>
                <c:pt idx="2">
                  <c:v>44030</c:v>
                </c:pt>
                <c:pt idx="3">
                  <c:v>44037</c:v>
                </c:pt>
                <c:pt idx="4">
                  <c:v>44044</c:v>
                </c:pt>
                <c:pt idx="5">
                  <c:v>44051</c:v>
                </c:pt>
                <c:pt idx="6">
                  <c:v>44058</c:v>
                </c:pt>
                <c:pt idx="7">
                  <c:v>44065</c:v>
                </c:pt>
                <c:pt idx="8">
                  <c:v>44072</c:v>
                </c:pt>
                <c:pt idx="9">
                  <c:v>44079</c:v>
                </c:pt>
                <c:pt idx="10">
                  <c:v>44086</c:v>
                </c:pt>
                <c:pt idx="11">
                  <c:v>44093</c:v>
                </c:pt>
                <c:pt idx="12">
                  <c:v>44100</c:v>
                </c:pt>
                <c:pt idx="13">
                  <c:v>44107</c:v>
                </c:pt>
                <c:pt idx="14">
                  <c:v>44114</c:v>
                </c:pt>
                <c:pt idx="15">
                  <c:v>44121</c:v>
                </c:pt>
                <c:pt idx="16">
                  <c:v>44128</c:v>
                </c:pt>
                <c:pt idx="17">
                  <c:v>44135</c:v>
                </c:pt>
                <c:pt idx="18">
                  <c:v>44142</c:v>
                </c:pt>
                <c:pt idx="19">
                  <c:v>44149</c:v>
                </c:pt>
                <c:pt idx="20">
                  <c:v>44156</c:v>
                </c:pt>
                <c:pt idx="21">
                  <c:v>44163</c:v>
                </c:pt>
                <c:pt idx="22">
                  <c:v>44170</c:v>
                </c:pt>
                <c:pt idx="23">
                  <c:v>44177</c:v>
                </c:pt>
                <c:pt idx="24">
                  <c:v>44184</c:v>
                </c:pt>
                <c:pt idx="25">
                  <c:v>44191</c:v>
                </c:pt>
                <c:pt idx="26">
                  <c:v>44198</c:v>
                </c:pt>
                <c:pt idx="27">
                  <c:v>44205</c:v>
                </c:pt>
                <c:pt idx="28">
                  <c:v>44212</c:v>
                </c:pt>
                <c:pt idx="29">
                  <c:v>44219</c:v>
                </c:pt>
                <c:pt idx="30">
                  <c:v>44226</c:v>
                </c:pt>
                <c:pt idx="31">
                  <c:v>44233</c:v>
                </c:pt>
                <c:pt idx="32">
                  <c:v>44240</c:v>
                </c:pt>
                <c:pt idx="33">
                  <c:v>44247</c:v>
                </c:pt>
                <c:pt idx="34">
                  <c:v>44254</c:v>
                </c:pt>
                <c:pt idx="35">
                  <c:v>44261</c:v>
                </c:pt>
                <c:pt idx="36">
                  <c:v>44268</c:v>
                </c:pt>
                <c:pt idx="37">
                  <c:v>44275</c:v>
                </c:pt>
                <c:pt idx="38">
                  <c:v>44282</c:v>
                </c:pt>
                <c:pt idx="39">
                  <c:v>44289</c:v>
                </c:pt>
                <c:pt idx="40">
                  <c:v>44296</c:v>
                </c:pt>
                <c:pt idx="41">
                  <c:v>44303</c:v>
                </c:pt>
                <c:pt idx="42">
                  <c:v>44310</c:v>
                </c:pt>
                <c:pt idx="43">
                  <c:v>44317</c:v>
                </c:pt>
                <c:pt idx="44">
                  <c:v>44324</c:v>
                </c:pt>
                <c:pt idx="45">
                  <c:v>44331</c:v>
                </c:pt>
                <c:pt idx="46">
                  <c:v>44338</c:v>
                </c:pt>
                <c:pt idx="47">
                  <c:v>44345</c:v>
                </c:pt>
                <c:pt idx="48">
                  <c:v>44352</c:v>
                </c:pt>
                <c:pt idx="49">
                  <c:v>44359</c:v>
                </c:pt>
                <c:pt idx="50">
                  <c:v>44366</c:v>
                </c:pt>
                <c:pt idx="51">
                  <c:v>44373</c:v>
                </c:pt>
              </c:numCache>
            </c:numRef>
          </c:cat>
          <c:val>
            <c:numRef>
              <c:f>[0]!Instant_Year4</c:f>
              <c:numCache>
                <c:formatCode>General</c:formatCode>
                <c:ptCount val="52"/>
                <c:pt idx="0">
                  <c:v>24983582</c:v>
                </c:pt>
                <c:pt idx="1">
                  <c:v>22984171</c:v>
                </c:pt>
                <c:pt idx="2">
                  <c:v>22647330</c:v>
                </c:pt>
                <c:pt idx="3">
                  <c:v>21622387</c:v>
                </c:pt>
                <c:pt idx="4">
                  <c:v>24204928</c:v>
                </c:pt>
                <c:pt idx="5">
                  <c:v>23895408</c:v>
                </c:pt>
                <c:pt idx="6">
                  <c:v>21733630</c:v>
                </c:pt>
                <c:pt idx="7">
                  <c:v>20182946</c:v>
                </c:pt>
                <c:pt idx="8">
                  <c:v>21959466</c:v>
                </c:pt>
                <c:pt idx="9">
                  <c:v>22862718</c:v>
                </c:pt>
                <c:pt idx="10">
                  <c:v>20446766</c:v>
                </c:pt>
                <c:pt idx="11">
                  <c:v>21141764</c:v>
                </c:pt>
                <c:pt idx="12">
                  <c:v>20808440</c:v>
                </c:pt>
                <c:pt idx="13">
                  <c:v>23285698</c:v>
                </c:pt>
                <c:pt idx="14">
                  <c:v>21855849</c:v>
                </c:pt>
                <c:pt idx="15">
                  <c:v>20828747</c:v>
                </c:pt>
                <c:pt idx="16">
                  <c:v>20286842</c:v>
                </c:pt>
                <c:pt idx="17">
                  <c:v>21494611</c:v>
                </c:pt>
                <c:pt idx="18">
                  <c:v>22967271</c:v>
                </c:pt>
                <c:pt idx="19">
                  <c:v>21588716</c:v>
                </c:pt>
                <c:pt idx="20">
                  <c:v>21932576</c:v>
                </c:pt>
                <c:pt idx="21">
                  <c:v>22036151</c:v>
                </c:pt>
                <c:pt idx="22">
                  <c:v>24396927</c:v>
                </c:pt>
                <c:pt idx="23">
                  <c:v>24211335</c:v>
                </c:pt>
                <c:pt idx="24">
                  <c:v>25748790</c:v>
                </c:pt>
                <c:pt idx="25">
                  <c:v>24054246</c:v>
                </c:pt>
                <c:pt idx="26">
                  <c:v>22235709</c:v>
                </c:pt>
                <c:pt idx="27">
                  <c:v>22975774</c:v>
                </c:pt>
                <c:pt idx="28">
                  <c:v>22082906</c:v>
                </c:pt>
                <c:pt idx="29">
                  <c:v>22061137</c:v>
                </c:pt>
                <c:pt idx="30">
                  <c:v>23146852</c:v>
                </c:pt>
                <c:pt idx="31">
                  <c:v>24639279</c:v>
                </c:pt>
                <c:pt idx="32">
                  <c:v>24058332</c:v>
                </c:pt>
                <c:pt idx="33">
                  <c:v>25389601</c:v>
                </c:pt>
                <c:pt idx="34">
                  <c:v>31265145</c:v>
                </c:pt>
                <c:pt idx="35">
                  <c:v>33379066</c:v>
                </c:pt>
                <c:pt idx="36">
                  <c:v>31054419</c:v>
                </c:pt>
                <c:pt idx="37">
                  <c:v>30974628</c:v>
                </c:pt>
                <c:pt idx="38">
                  <c:v>29028383</c:v>
                </c:pt>
                <c:pt idx="39">
                  <c:v>29053982</c:v>
                </c:pt>
                <c:pt idx="40">
                  <c:v>27284397</c:v>
                </c:pt>
                <c:pt idx="41">
                  <c:v>25622989</c:v>
                </c:pt>
                <c:pt idx="42">
                  <c:v>25509948</c:v>
                </c:pt>
                <c:pt idx="43">
                  <c:v>25865601</c:v>
                </c:pt>
                <c:pt idx="44">
                  <c:v>25111420</c:v>
                </c:pt>
                <c:pt idx="45">
                  <c:v>25440592</c:v>
                </c:pt>
                <c:pt idx="46">
                  <c:v>23340468</c:v>
                </c:pt>
                <c:pt idx="47">
                  <c:v>24634099</c:v>
                </c:pt>
                <c:pt idx="48">
                  <c:v>25189674</c:v>
                </c:pt>
                <c:pt idx="49">
                  <c:v>24362648</c:v>
                </c:pt>
                <c:pt idx="50">
                  <c:v>22847474</c:v>
                </c:pt>
                <c:pt idx="51">
                  <c:v>24505384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6D0-4049-8758-F14D20B177C7}"/>
            </c:ext>
          </c:extLst>
        </c:ser>
        <c:ser>
          <c:idx val="1"/>
          <c:order val="1"/>
          <c:tx>
            <c:v>FY19</c:v>
          </c:tx>
          <c:spPr>
            <a:ln w="28575">
              <a:solidFill>
                <a:srgbClr val="FF0000"/>
              </a:solidFill>
              <a:round/>
            </a:ln>
          </c:spPr>
          <c:marker>
            <c:symbol val="circle"/>
            <c:size val="9"/>
            <c:spPr>
              <a:solidFill>
                <a:srgbClr val="FF0000"/>
              </a:solidFill>
              <a:ln w="9525">
                <a:solidFill>
                  <a:srgbClr val="FF0000"/>
                </a:solidFill>
              </a:ln>
            </c:spPr>
          </c:marker>
          <c:cat>
            <c:numRef>
              <c:f>[0]!Week_End_Date_Current_FY</c:f>
              <c:numCache>
                <c:formatCode>m/d/yyyy</c:formatCode>
                <c:ptCount val="52"/>
                <c:pt idx="0">
                  <c:v>44016</c:v>
                </c:pt>
                <c:pt idx="1">
                  <c:v>44023</c:v>
                </c:pt>
                <c:pt idx="2">
                  <c:v>44030</c:v>
                </c:pt>
                <c:pt idx="3">
                  <c:v>44037</c:v>
                </c:pt>
                <c:pt idx="4">
                  <c:v>44044</c:v>
                </c:pt>
                <c:pt idx="5">
                  <c:v>44051</c:v>
                </c:pt>
                <c:pt idx="6">
                  <c:v>44058</c:v>
                </c:pt>
                <c:pt idx="7">
                  <c:v>44065</c:v>
                </c:pt>
                <c:pt idx="8">
                  <c:v>44072</c:v>
                </c:pt>
                <c:pt idx="9">
                  <c:v>44079</c:v>
                </c:pt>
                <c:pt idx="10">
                  <c:v>44086</c:v>
                </c:pt>
                <c:pt idx="11">
                  <c:v>44093</c:v>
                </c:pt>
                <c:pt idx="12">
                  <c:v>44100</c:v>
                </c:pt>
                <c:pt idx="13">
                  <c:v>44107</c:v>
                </c:pt>
                <c:pt idx="14">
                  <c:v>44114</c:v>
                </c:pt>
                <c:pt idx="15">
                  <c:v>44121</c:v>
                </c:pt>
                <c:pt idx="16">
                  <c:v>44128</c:v>
                </c:pt>
                <c:pt idx="17">
                  <c:v>44135</c:v>
                </c:pt>
                <c:pt idx="18">
                  <c:v>44142</c:v>
                </c:pt>
                <c:pt idx="19">
                  <c:v>44149</c:v>
                </c:pt>
                <c:pt idx="20">
                  <c:v>44156</c:v>
                </c:pt>
                <c:pt idx="21">
                  <c:v>44163</c:v>
                </c:pt>
                <c:pt idx="22">
                  <c:v>44170</c:v>
                </c:pt>
                <c:pt idx="23">
                  <c:v>44177</c:v>
                </c:pt>
                <c:pt idx="24">
                  <c:v>44184</c:v>
                </c:pt>
                <c:pt idx="25">
                  <c:v>44191</c:v>
                </c:pt>
                <c:pt idx="26">
                  <c:v>44198</c:v>
                </c:pt>
                <c:pt idx="27">
                  <c:v>44205</c:v>
                </c:pt>
                <c:pt idx="28">
                  <c:v>44212</c:v>
                </c:pt>
                <c:pt idx="29">
                  <c:v>44219</c:v>
                </c:pt>
                <c:pt idx="30">
                  <c:v>44226</c:v>
                </c:pt>
                <c:pt idx="31">
                  <c:v>44233</c:v>
                </c:pt>
                <c:pt idx="32">
                  <c:v>44240</c:v>
                </c:pt>
                <c:pt idx="33">
                  <c:v>44247</c:v>
                </c:pt>
                <c:pt idx="34">
                  <c:v>44254</c:v>
                </c:pt>
                <c:pt idx="35">
                  <c:v>44261</c:v>
                </c:pt>
                <c:pt idx="36">
                  <c:v>44268</c:v>
                </c:pt>
                <c:pt idx="37">
                  <c:v>44275</c:v>
                </c:pt>
                <c:pt idx="38">
                  <c:v>44282</c:v>
                </c:pt>
                <c:pt idx="39">
                  <c:v>44289</c:v>
                </c:pt>
                <c:pt idx="40">
                  <c:v>44296</c:v>
                </c:pt>
                <c:pt idx="41">
                  <c:v>44303</c:v>
                </c:pt>
                <c:pt idx="42">
                  <c:v>44310</c:v>
                </c:pt>
                <c:pt idx="43">
                  <c:v>44317</c:v>
                </c:pt>
                <c:pt idx="44">
                  <c:v>44324</c:v>
                </c:pt>
                <c:pt idx="45">
                  <c:v>44331</c:v>
                </c:pt>
                <c:pt idx="46">
                  <c:v>44338</c:v>
                </c:pt>
                <c:pt idx="47">
                  <c:v>44345</c:v>
                </c:pt>
                <c:pt idx="48">
                  <c:v>44352</c:v>
                </c:pt>
                <c:pt idx="49">
                  <c:v>44359</c:v>
                </c:pt>
                <c:pt idx="50">
                  <c:v>44366</c:v>
                </c:pt>
                <c:pt idx="51">
                  <c:v>44373</c:v>
                </c:pt>
              </c:numCache>
            </c:numRef>
          </c:cat>
          <c:val>
            <c:numRef>
              <c:f>[0]!Instant_Year3</c:f>
              <c:numCache>
                <c:formatCode>General</c:formatCode>
                <c:ptCount val="52"/>
                <c:pt idx="0">
                  <c:v>26636331</c:v>
                </c:pt>
                <c:pt idx="1">
                  <c:v>25534714</c:v>
                </c:pt>
                <c:pt idx="2">
                  <c:v>24832416</c:v>
                </c:pt>
                <c:pt idx="3">
                  <c:v>23604566</c:v>
                </c:pt>
                <c:pt idx="4">
                  <c:v>28581589</c:v>
                </c:pt>
                <c:pt idx="5">
                  <c:v>28067986</c:v>
                </c:pt>
                <c:pt idx="6">
                  <c:v>26687757</c:v>
                </c:pt>
                <c:pt idx="7">
                  <c:v>25713794</c:v>
                </c:pt>
                <c:pt idx="8">
                  <c:v>27345474</c:v>
                </c:pt>
                <c:pt idx="9">
                  <c:v>27384104</c:v>
                </c:pt>
                <c:pt idx="10">
                  <c:v>22717271</c:v>
                </c:pt>
                <c:pt idx="11">
                  <c:v>23915131</c:v>
                </c:pt>
                <c:pt idx="12">
                  <c:v>23663709</c:v>
                </c:pt>
                <c:pt idx="13">
                  <c:v>26578319</c:v>
                </c:pt>
                <c:pt idx="14">
                  <c:v>24625822</c:v>
                </c:pt>
                <c:pt idx="15">
                  <c:v>24000772</c:v>
                </c:pt>
                <c:pt idx="16">
                  <c:v>23251684</c:v>
                </c:pt>
                <c:pt idx="17">
                  <c:v>25615710</c:v>
                </c:pt>
                <c:pt idx="18">
                  <c:v>26852937</c:v>
                </c:pt>
                <c:pt idx="19">
                  <c:v>27621169</c:v>
                </c:pt>
                <c:pt idx="20">
                  <c:v>28332198</c:v>
                </c:pt>
                <c:pt idx="21">
                  <c:v>28273190</c:v>
                </c:pt>
                <c:pt idx="22">
                  <c:v>29038338</c:v>
                </c:pt>
                <c:pt idx="23">
                  <c:v>26393824</c:v>
                </c:pt>
                <c:pt idx="24">
                  <c:v>28051881</c:v>
                </c:pt>
                <c:pt idx="25">
                  <c:v>26148578</c:v>
                </c:pt>
                <c:pt idx="26">
                  <c:v>26887089</c:v>
                </c:pt>
                <c:pt idx="27">
                  <c:v>24906725</c:v>
                </c:pt>
                <c:pt idx="28">
                  <c:v>24879308</c:v>
                </c:pt>
                <c:pt idx="29">
                  <c:v>23780833</c:v>
                </c:pt>
                <c:pt idx="30">
                  <c:v>25126066</c:v>
                </c:pt>
                <c:pt idx="31">
                  <c:v>30464428</c:v>
                </c:pt>
                <c:pt idx="32">
                  <c:v>30509026</c:v>
                </c:pt>
                <c:pt idx="33">
                  <c:v>29690283</c:v>
                </c:pt>
                <c:pt idx="34">
                  <c:v>35438144</c:v>
                </c:pt>
                <c:pt idx="35">
                  <c:v>34645646</c:v>
                </c:pt>
                <c:pt idx="36">
                  <c:v>32821216</c:v>
                </c:pt>
                <c:pt idx="37">
                  <c:v>32742196</c:v>
                </c:pt>
                <c:pt idx="38">
                  <c:v>30614703</c:v>
                </c:pt>
                <c:pt idx="39">
                  <c:v>33392911</c:v>
                </c:pt>
                <c:pt idx="40">
                  <c:v>30779876</c:v>
                </c:pt>
                <c:pt idx="41">
                  <c:v>32842115</c:v>
                </c:pt>
                <c:pt idx="42">
                  <c:v>31908139</c:v>
                </c:pt>
                <c:pt idx="43">
                  <c:v>32540557</c:v>
                </c:pt>
                <c:pt idx="44">
                  <c:v>31731872</c:v>
                </c:pt>
                <c:pt idx="45">
                  <c:v>29666101</c:v>
                </c:pt>
                <c:pt idx="46">
                  <c:v>28336704</c:v>
                </c:pt>
                <c:pt idx="47">
                  <c:v>27198795</c:v>
                </c:pt>
                <c:pt idx="48">
                  <c:v>29559498</c:v>
                </c:pt>
                <c:pt idx="49">
                  <c:v>27311394</c:v>
                </c:pt>
                <c:pt idx="50">
                  <c:v>25216036</c:v>
                </c:pt>
                <c:pt idx="51">
                  <c:v>26212967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6D0-4049-8758-F14D20B177C7}"/>
            </c:ext>
          </c:extLst>
        </c:ser>
        <c:ser>
          <c:idx val="6"/>
          <c:order val="2"/>
          <c:tx>
            <c:v>FY20</c:v>
          </c:tx>
          <c:spPr>
            <a:ln w="28575">
              <a:solidFill>
                <a:srgbClr val="00B0F0"/>
              </a:solidFill>
            </a:ln>
          </c:spPr>
          <c:marker>
            <c:symbol val="circle"/>
            <c:size val="9"/>
            <c:spPr>
              <a:solidFill>
                <a:srgbClr val="00B0F0"/>
              </a:solidFill>
              <a:ln>
                <a:solidFill>
                  <a:srgbClr val="00B0F0"/>
                </a:solidFill>
              </a:ln>
            </c:spPr>
          </c:marker>
          <c:cat>
            <c:numRef>
              <c:f>[0]!Week_End_Date_Current_FY</c:f>
              <c:numCache>
                <c:formatCode>m/d/yyyy</c:formatCode>
                <c:ptCount val="52"/>
                <c:pt idx="0">
                  <c:v>44016</c:v>
                </c:pt>
                <c:pt idx="1">
                  <c:v>44023</c:v>
                </c:pt>
                <c:pt idx="2">
                  <c:v>44030</c:v>
                </c:pt>
                <c:pt idx="3">
                  <c:v>44037</c:v>
                </c:pt>
                <c:pt idx="4">
                  <c:v>44044</c:v>
                </c:pt>
                <c:pt idx="5">
                  <c:v>44051</c:v>
                </c:pt>
                <c:pt idx="6">
                  <c:v>44058</c:v>
                </c:pt>
                <c:pt idx="7">
                  <c:v>44065</c:v>
                </c:pt>
                <c:pt idx="8">
                  <c:v>44072</c:v>
                </c:pt>
                <c:pt idx="9">
                  <c:v>44079</c:v>
                </c:pt>
                <c:pt idx="10">
                  <c:v>44086</c:v>
                </c:pt>
                <c:pt idx="11">
                  <c:v>44093</c:v>
                </c:pt>
                <c:pt idx="12">
                  <c:v>44100</c:v>
                </c:pt>
                <c:pt idx="13">
                  <c:v>44107</c:v>
                </c:pt>
                <c:pt idx="14">
                  <c:v>44114</c:v>
                </c:pt>
                <c:pt idx="15">
                  <c:v>44121</c:v>
                </c:pt>
                <c:pt idx="16">
                  <c:v>44128</c:v>
                </c:pt>
                <c:pt idx="17">
                  <c:v>44135</c:v>
                </c:pt>
                <c:pt idx="18">
                  <c:v>44142</c:v>
                </c:pt>
                <c:pt idx="19">
                  <c:v>44149</c:v>
                </c:pt>
                <c:pt idx="20">
                  <c:v>44156</c:v>
                </c:pt>
                <c:pt idx="21">
                  <c:v>44163</c:v>
                </c:pt>
                <c:pt idx="22">
                  <c:v>44170</c:v>
                </c:pt>
                <c:pt idx="23">
                  <c:v>44177</c:v>
                </c:pt>
                <c:pt idx="24">
                  <c:v>44184</c:v>
                </c:pt>
                <c:pt idx="25">
                  <c:v>44191</c:v>
                </c:pt>
                <c:pt idx="26">
                  <c:v>44198</c:v>
                </c:pt>
                <c:pt idx="27">
                  <c:v>44205</c:v>
                </c:pt>
                <c:pt idx="28">
                  <c:v>44212</c:v>
                </c:pt>
                <c:pt idx="29">
                  <c:v>44219</c:v>
                </c:pt>
                <c:pt idx="30">
                  <c:v>44226</c:v>
                </c:pt>
                <c:pt idx="31">
                  <c:v>44233</c:v>
                </c:pt>
                <c:pt idx="32">
                  <c:v>44240</c:v>
                </c:pt>
                <c:pt idx="33">
                  <c:v>44247</c:v>
                </c:pt>
                <c:pt idx="34">
                  <c:v>44254</c:v>
                </c:pt>
                <c:pt idx="35">
                  <c:v>44261</c:v>
                </c:pt>
                <c:pt idx="36">
                  <c:v>44268</c:v>
                </c:pt>
                <c:pt idx="37">
                  <c:v>44275</c:v>
                </c:pt>
                <c:pt idx="38">
                  <c:v>44282</c:v>
                </c:pt>
                <c:pt idx="39">
                  <c:v>44289</c:v>
                </c:pt>
                <c:pt idx="40">
                  <c:v>44296</c:v>
                </c:pt>
                <c:pt idx="41">
                  <c:v>44303</c:v>
                </c:pt>
                <c:pt idx="42">
                  <c:v>44310</c:v>
                </c:pt>
                <c:pt idx="43">
                  <c:v>44317</c:v>
                </c:pt>
                <c:pt idx="44">
                  <c:v>44324</c:v>
                </c:pt>
                <c:pt idx="45">
                  <c:v>44331</c:v>
                </c:pt>
                <c:pt idx="46">
                  <c:v>44338</c:v>
                </c:pt>
                <c:pt idx="47">
                  <c:v>44345</c:v>
                </c:pt>
                <c:pt idx="48">
                  <c:v>44352</c:v>
                </c:pt>
                <c:pt idx="49">
                  <c:v>44359</c:v>
                </c:pt>
                <c:pt idx="50">
                  <c:v>44366</c:v>
                </c:pt>
                <c:pt idx="51">
                  <c:v>44373</c:v>
                </c:pt>
              </c:numCache>
            </c:numRef>
          </c:cat>
          <c:val>
            <c:numRef>
              <c:f>[0]!Instant_Year2</c:f>
              <c:numCache>
                <c:formatCode>General</c:formatCode>
                <c:ptCount val="52"/>
                <c:pt idx="0">
                  <c:v>28267556</c:v>
                </c:pt>
                <c:pt idx="1">
                  <c:v>26986872</c:v>
                </c:pt>
                <c:pt idx="2">
                  <c:v>25943925</c:v>
                </c:pt>
                <c:pt idx="3">
                  <c:v>24752861</c:v>
                </c:pt>
                <c:pt idx="4">
                  <c:v>30077311</c:v>
                </c:pt>
                <c:pt idx="5">
                  <c:v>30365840</c:v>
                </c:pt>
                <c:pt idx="6">
                  <c:v>27839978</c:v>
                </c:pt>
                <c:pt idx="7">
                  <c:v>26802906</c:v>
                </c:pt>
                <c:pt idx="8">
                  <c:v>28545135</c:v>
                </c:pt>
                <c:pt idx="9">
                  <c:v>28400665</c:v>
                </c:pt>
                <c:pt idx="10">
                  <c:v>27082735</c:v>
                </c:pt>
                <c:pt idx="11">
                  <c:v>27161791</c:v>
                </c:pt>
                <c:pt idx="12">
                  <c:v>26143689</c:v>
                </c:pt>
                <c:pt idx="13">
                  <c:v>28713255</c:v>
                </c:pt>
                <c:pt idx="14">
                  <c:v>27109424</c:v>
                </c:pt>
                <c:pt idx="15">
                  <c:v>25280253</c:v>
                </c:pt>
                <c:pt idx="16">
                  <c:v>24762508</c:v>
                </c:pt>
                <c:pt idx="17">
                  <c:v>25840482</c:v>
                </c:pt>
                <c:pt idx="18">
                  <c:v>26408285</c:v>
                </c:pt>
                <c:pt idx="19">
                  <c:v>24625204</c:v>
                </c:pt>
                <c:pt idx="20">
                  <c:v>25231657</c:v>
                </c:pt>
                <c:pt idx="21">
                  <c:v>24936843</c:v>
                </c:pt>
                <c:pt idx="22">
                  <c:v>26161220</c:v>
                </c:pt>
                <c:pt idx="23">
                  <c:v>28771536</c:v>
                </c:pt>
                <c:pt idx="24">
                  <c:v>30083130</c:v>
                </c:pt>
                <c:pt idx="25">
                  <c:v>28201293</c:v>
                </c:pt>
                <c:pt idx="26">
                  <c:v>29142609</c:v>
                </c:pt>
                <c:pt idx="27">
                  <c:v>28707711</c:v>
                </c:pt>
                <c:pt idx="28">
                  <c:v>27613272</c:v>
                </c:pt>
                <c:pt idx="29">
                  <c:v>25903338</c:v>
                </c:pt>
                <c:pt idx="30">
                  <c:v>27826863</c:v>
                </c:pt>
                <c:pt idx="31">
                  <c:v>30334430</c:v>
                </c:pt>
                <c:pt idx="32">
                  <c:v>30408610</c:v>
                </c:pt>
                <c:pt idx="33">
                  <c:v>30048694</c:v>
                </c:pt>
                <c:pt idx="34">
                  <c:v>35892074</c:v>
                </c:pt>
                <c:pt idx="35">
                  <c:v>38636986</c:v>
                </c:pt>
                <c:pt idx="36">
                  <c:v>35027133</c:v>
                </c:pt>
                <c:pt idx="37">
                  <c:v>30923011</c:v>
                </c:pt>
                <c:pt idx="38">
                  <c:v>27859024</c:v>
                </c:pt>
                <c:pt idx="39">
                  <c:v>28532288</c:v>
                </c:pt>
                <c:pt idx="40">
                  <c:v>26998029</c:v>
                </c:pt>
                <c:pt idx="41">
                  <c:v>31769465</c:v>
                </c:pt>
                <c:pt idx="42">
                  <c:v>35421208</c:v>
                </c:pt>
                <c:pt idx="43">
                  <c:v>39819185</c:v>
                </c:pt>
                <c:pt idx="44">
                  <c:v>40418332</c:v>
                </c:pt>
                <c:pt idx="45">
                  <c:v>38555610</c:v>
                </c:pt>
                <c:pt idx="46">
                  <c:v>36729501</c:v>
                </c:pt>
                <c:pt idx="47">
                  <c:v>34970777</c:v>
                </c:pt>
                <c:pt idx="48">
                  <c:v>38347914</c:v>
                </c:pt>
                <c:pt idx="49">
                  <c:v>37448179</c:v>
                </c:pt>
                <c:pt idx="50">
                  <c:v>36055560</c:v>
                </c:pt>
                <c:pt idx="51">
                  <c:v>35752445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6D0-4049-8758-F14D20B177C7}"/>
            </c:ext>
          </c:extLst>
        </c:ser>
        <c:ser>
          <c:idx val="5"/>
          <c:order val="3"/>
          <c:tx>
            <c:v>FY21</c:v>
          </c:tx>
          <c:spPr>
            <a:ln w="28575">
              <a:solidFill>
                <a:schemeClr val="accent2">
                  <a:lumMod val="50000"/>
                </a:schemeClr>
              </a:solidFill>
            </a:ln>
          </c:spPr>
          <c:marker>
            <c:symbol val="circle"/>
            <c:size val="9"/>
            <c:spPr>
              <a:solidFill>
                <a:srgbClr val="800000"/>
              </a:solidFill>
              <a:ln>
                <a:solidFill>
                  <a:schemeClr val="accent2">
                    <a:lumMod val="50000"/>
                  </a:schemeClr>
                </a:solidFill>
              </a:ln>
            </c:spPr>
          </c:marker>
          <c:cat>
            <c:numRef>
              <c:f>[0]!Week_End_Date_Current_FY</c:f>
              <c:numCache>
                <c:formatCode>m/d/yyyy</c:formatCode>
                <c:ptCount val="52"/>
                <c:pt idx="0">
                  <c:v>44016</c:v>
                </c:pt>
                <c:pt idx="1">
                  <c:v>44023</c:v>
                </c:pt>
                <c:pt idx="2">
                  <c:v>44030</c:v>
                </c:pt>
                <c:pt idx="3">
                  <c:v>44037</c:v>
                </c:pt>
                <c:pt idx="4">
                  <c:v>44044</c:v>
                </c:pt>
                <c:pt idx="5">
                  <c:v>44051</c:v>
                </c:pt>
                <c:pt idx="6">
                  <c:v>44058</c:v>
                </c:pt>
                <c:pt idx="7">
                  <c:v>44065</c:v>
                </c:pt>
                <c:pt idx="8">
                  <c:v>44072</c:v>
                </c:pt>
                <c:pt idx="9">
                  <c:v>44079</c:v>
                </c:pt>
                <c:pt idx="10">
                  <c:v>44086</c:v>
                </c:pt>
                <c:pt idx="11">
                  <c:v>44093</c:v>
                </c:pt>
                <c:pt idx="12">
                  <c:v>44100</c:v>
                </c:pt>
                <c:pt idx="13">
                  <c:v>44107</c:v>
                </c:pt>
                <c:pt idx="14">
                  <c:v>44114</c:v>
                </c:pt>
                <c:pt idx="15">
                  <c:v>44121</c:v>
                </c:pt>
                <c:pt idx="16">
                  <c:v>44128</c:v>
                </c:pt>
                <c:pt idx="17">
                  <c:v>44135</c:v>
                </c:pt>
                <c:pt idx="18">
                  <c:v>44142</c:v>
                </c:pt>
                <c:pt idx="19">
                  <c:v>44149</c:v>
                </c:pt>
                <c:pt idx="20">
                  <c:v>44156</c:v>
                </c:pt>
                <c:pt idx="21">
                  <c:v>44163</c:v>
                </c:pt>
                <c:pt idx="22">
                  <c:v>44170</c:v>
                </c:pt>
                <c:pt idx="23">
                  <c:v>44177</c:v>
                </c:pt>
                <c:pt idx="24">
                  <c:v>44184</c:v>
                </c:pt>
                <c:pt idx="25">
                  <c:v>44191</c:v>
                </c:pt>
                <c:pt idx="26">
                  <c:v>44198</c:v>
                </c:pt>
                <c:pt idx="27">
                  <c:v>44205</c:v>
                </c:pt>
                <c:pt idx="28">
                  <c:v>44212</c:v>
                </c:pt>
                <c:pt idx="29">
                  <c:v>44219</c:v>
                </c:pt>
                <c:pt idx="30">
                  <c:v>44226</c:v>
                </c:pt>
                <c:pt idx="31">
                  <c:v>44233</c:v>
                </c:pt>
                <c:pt idx="32">
                  <c:v>44240</c:v>
                </c:pt>
                <c:pt idx="33">
                  <c:v>44247</c:v>
                </c:pt>
                <c:pt idx="34">
                  <c:v>44254</c:v>
                </c:pt>
                <c:pt idx="35">
                  <c:v>44261</c:v>
                </c:pt>
                <c:pt idx="36">
                  <c:v>44268</c:v>
                </c:pt>
                <c:pt idx="37">
                  <c:v>44275</c:v>
                </c:pt>
                <c:pt idx="38">
                  <c:v>44282</c:v>
                </c:pt>
                <c:pt idx="39">
                  <c:v>44289</c:v>
                </c:pt>
                <c:pt idx="40">
                  <c:v>44296</c:v>
                </c:pt>
                <c:pt idx="41">
                  <c:v>44303</c:v>
                </c:pt>
                <c:pt idx="42">
                  <c:v>44310</c:v>
                </c:pt>
                <c:pt idx="43">
                  <c:v>44317</c:v>
                </c:pt>
                <c:pt idx="44">
                  <c:v>44324</c:v>
                </c:pt>
                <c:pt idx="45">
                  <c:v>44331</c:v>
                </c:pt>
                <c:pt idx="46">
                  <c:v>44338</c:v>
                </c:pt>
                <c:pt idx="47">
                  <c:v>44345</c:v>
                </c:pt>
                <c:pt idx="48">
                  <c:v>44352</c:v>
                </c:pt>
                <c:pt idx="49">
                  <c:v>44359</c:v>
                </c:pt>
                <c:pt idx="50">
                  <c:v>44366</c:v>
                </c:pt>
                <c:pt idx="51">
                  <c:v>44373</c:v>
                </c:pt>
              </c:numCache>
            </c:numRef>
          </c:cat>
          <c:val>
            <c:numRef>
              <c:f>[0]!Instant_Year1</c:f>
              <c:numCache>
                <c:formatCode>General</c:formatCode>
                <c:ptCount val="52"/>
                <c:pt idx="0">
                  <c:v>36952152</c:v>
                </c:pt>
                <c:pt idx="1">
                  <c:v>34079625</c:v>
                </c:pt>
                <c:pt idx="2">
                  <c:v>31787710</c:v>
                </c:pt>
                <c:pt idx="3">
                  <c:v>31129408</c:v>
                </c:pt>
                <c:pt idx="4">
                  <c:v>35436981</c:v>
                </c:pt>
                <c:pt idx="5">
                  <c:v>36852211</c:v>
                </c:pt>
                <c:pt idx="6">
                  <c:v>33467617</c:v>
                </c:pt>
                <c:pt idx="7">
                  <c:v>32347690</c:v>
                </c:pt>
                <c:pt idx="8">
                  <c:v>30535720</c:v>
                </c:pt>
                <c:pt idx="9">
                  <c:v>32667926</c:v>
                </c:pt>
                <c:pt idx="10">
                  <c:v>33060353</c:v>
                </c:pt>
                <c:pt idx="11">
                  <c:v>31219851</c:v>
                </c:pt>
                <c:pt idx="12">
                  <c:v>30544673</c:v>
                </c:pt>
                <c:pt idx="13">
                  <c:v>31300830</c:v>
                </c:pt>
                <c:pt idx="14">
                  <c:v>31549136</c:v>
                </c:pt>
                <c:pt idx="15">
                  <c:v>29693963</c:v>
                </c:pt>
                <c:pt idx="16">
                  <c:v>28791422</c:v>
                </c:pt>
                <c:pt idx="17">
                  <c:v>28995379</c:v>
                </c:pt>
                <c:pt idx="18">
                  <c:v>30336058</c:v>
                </c:pt>
                <c:pt idx="19">
                  <c:v>29022085</c:v>
                </c:pt>
                <c:pt idx="20">
                  <c:v>28728029</c:v>
                </c:pt>
                <c:pt idx="21">
                  <c:v>27623353</c:v>
                </c:pt>
                <c:pt idx="22">
                  <c:v>29309009</c:v>
                </c:pt>
                <c:pt idx="23">
                  <c:v>29213780</c:v>
                </c:pt>
                <c:pt idx="24">
                  <c:v>29030890</c:v>
                </c:pt>
                <c:pt idx="25">
                  <c:v>27807569</c:v>
                </c:pt>
                <c:pt idx="26">
                  <c:v>31043347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66D0-4049-8758-F14D20B177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22984448"/>
        <c:axId val="1"/>
      </c:lineChart>
      <c:dateAx>
        <c:axId val="2022984448"/>
        <c:scaling>
          <c:orientation val="minMax"/>
        </c:scaling>
        <c:delete val="0"/>
        <c:axPos val="b"/>
        <c:numFmt formatCode="mmm\ d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9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 val="autoZero"/>
        <c:auto val="1"/>
        <c:lblOffset val="100"/>
        <c:baseTimeUnit val="days"/>
        <c:majorUnit val="7"/>
        <c:majorTimeUnit val="days"/>
        <c:minorUnit val="1"/>
        <c:minorTimeUnit val="days"/>
      </c:dateAx>
      <c:valAx>
        <c:axId val="1"/>
        <c:scaling>
          <c:orientation val="minMax"/>
          <c:max val="42000000"/>
          <c:min val="17000000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minorGridlines>
          <c:spPr>
            <a:ln w="3175">
              <a:solidFill>
                <a:srgbClr val="969696"/>
              </a:solidFill>
              <a:prstDash val="sysDash"/>
            </a:ln>
          </c:spPr>
        </c:minorGridlines>
        <c:title>
          <c:tx>
            <c:rich>
              <a:bodyPr/>
              <a:lstStyle/>
              <a:p>
                <a:pPr>
                  <a:defRPr sz="12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Sales (Millions)</a:t>
                </a:r>
              </a:p>
            </c:rich>
          </c:tx>
          <c:layout>
            <c:manualLayout>
              <c:xMode val="edge"/>
              <c:yMode val="edge"/>
              <c:x val="4.1152444131522118E-3"/>
              <c:y val="0.35166992548750198"/>
            </c:manualLayout>
          </c:layout>
          <c:overlay val="0"/>
          <c:spPr>
            <a:noFill/>
            <a:ln w="25400">
              <a:noFill/>
            </a:ln>
          </c:spPr>
        </c:title>
        <c:numFmt formatCode="\$#,##0" sourceLinked="0"/>
        <c:majorTickMark val="out"/>
        <c:minorTickMark val="cross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22984448"/>
        <c:crosses val="autoZero"/>
        <c:crossBetween val="between"/>
        <c:majorUnit val="1000000"/>
        <c:minorUnit val="500000"/>
        <c:dispUnits>
          <c:builtInUnit val="millions"/>
        </c:dispUnits>
      </c:valAx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62707803568438381"/>
          <c:y val="0.93644767493896974"/>
          <c:w val="0.35649589745795202"/>
          <c:h val="3.8151474843966533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92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0"/>
    <c:dispBlanksAs val="span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1642376939724637E-2"/>
          <c:y val="3.8672807425609489E-2"/>
          <c:w val="0.91235391628677986"/>
          <c:h val="0.78108719059876819"/>
        </c:manualLayout>
      </c:layout>
      <c:lineChart>
        <c:grouping val="standard"/>
        <c:varyColors val="0"/>
        <c:ser>
          <c:idx val="7"/>
          <c:order val="0"/>
          <c:tx>
            <c:v>FY18</c:v>
          </c:tx>
          <c:spPr>
            <a:ln w="28575">
              <a:solidFill>
                <a:srgbClr val="92D050"/>
              </a:solidFill>
            </a:ln>
          </c:spPr>
          <c:marker>
            <c:symbol val="circle"/>
            <c:size val="9"/>
            <c:spPr>
              <a:solidFill>
                <a:srgbClr val="92D050"/>
              </a:solidFill>
              <a:ln w="9525">
                <a:solidFill>
                  <a:srgbClr val="92D050"/>
                </a:solidFill>
              </a:ln>
            </c:spPr>
          </c:marker>
          <c:cat>
            <c:numRef>
              <c:f>[0]!Week_End_Date_Current_FY</c:f>
              <c:numCache>
                <c:formatCode>m/d/yyyy</c:formatCode>
                <c:ptCount val="52"/>
                <c:pt idx="0">
                  <c:v>44016</c:v>
                </c:pt>
                <c:pt idx="1">
                  <c:v>44023</c:v>
                </c:pt>
                <c:pt idx="2">
                  <c:v>44030</c:v>
                </c:pt>
                <c:pt idx="3">
                  <c:v>44037</c:v>
                </c:pt>
                <c:pt idx="4">
                  <c:v>44044</c:v>
                </c:pt>
                <c:pt idx="5">
                  <c:v>44051</c:v>
                </c:pt>
                <c:pt idx="6">
                  <c:v>44058</c:v>
                </c:pt>
                <c:pt idx="7">
                  <c:v>44065</c:v>
                </c:pt>
                <c:pt idx="8">
                  <c:v>44072</c:v>
                </c:pt>
                <c:pt idx="9">
                  <c:v>44079</c:v>
                </c:pt>
                <c:pt idx="10">
                  <c:v>44086</c:v>
                </c:pt>
                <c:pt idx="11">
                  <c:v>44093</c:v>
                </c:pt>
                <c:pt idx="12">
                  <c:v>44100</c:v>
                </c:pt>
                <c:pt idx="13">
                  <c:v>44107</c:v>
                </c:pt>
                <c:pt idx="14">
                  <c:v>44114</c:v>
                </c:pt>
                <c:pt idx="15">
                  <c:v>44121</c:v>
                </c:pt>
                <c:pt idx="16">
                  <c:v>44128</c:v>
                </c:pt>
                <c:pt idx="17">
                  <c:v>44135</c:v>
                </c:pt>
                <c:pt idx="18">
                  <c:v>44142</c:v>
                </c:pt>
                <c:pt idx="19">
                  <c:v>44149</c:v>
                </c:pt>
                <c:pt idx="20">
                  <c:v>44156</c:v>
                </c:pt>
                <c:pt idx="21">
                  <c:v>44163</c:v>
                </c:pt>
                <c:pt idx="22">
                  <c:v>44170</c:v>
                </c:pt>
                <c:pt idx="23">
                  <c:v>44177</c:v>
                </c:pt>
                <c:pt idx="24">
                  <c:v>44184</c:v>
                </c:pt>
                <c:pt idx="25">
                  <c:v>44191</c:v>
                </c:pt>
                <c:pt idx="26">
                  <c:v>44198</c:v>
                </c:pt>
                <c:pt idx="27">
                  <c:v>44205</c:v>
                </c:pt>
                <c:pt idx="28">
                  <c:v>44212</c:v>
                </c:pt>
                <c:pt idx="29">
                  <c:v>44219</c:v>
                </c:pt>
                <c:pt idx="30">
                  <c:v>44226</c:v>
                </c:pt>
                <c:pt idx="31">
                  <c:v>44233</c:v>
                </c:pt>
                <c:pt idx="32">
                  <c:v>44240</c:v>
                </c:pt>
                <c:pt idx="33">
                  <c:v>44247</c:v>
                </c:pt>
                <c:pt idx="34">
                  <c:v>44254</c:v>
                </c:pt>
                <c:pt idx="35">
                  <c:v>44261</c:v>
                </c:pt>
                <c:pt idx="36">
                  <c:v>44268</c:v>
                </c:pt>
                <c:pt idx="37">
                  <c:v>44275</c:v>
                </c:pt>
                <c:pt idx="38">
                  <c:v>44282</c:v>
                </c:pt>
                <c:pt idx="39">
                  <c:v>44289</c:v>
                </c:pt>
                <c:pt idx="40">
                  <c:v>44296</c:v>
                </c:pt>
                <c:pt idx="41">
                  <c:v>44303</c:v>
                </c:pt>
                <c:pt idx="42">
                  <c:v>44310</c:v>
                </c:pt>
                <c:pt idx="43">
                  <c:v>44317</c:v>
                </c:pt>
                <c:pt idx="44">
                  <c:v>44324</c:v>
                </c:pt>
                <c:pt idx="45">
                  <c:v>44331</c:v>
                </c:pt>
                <c:pt idx="46">
                  <c:v>44338</c:v>
                </c:pt>
                <c:pt idx="47">
                  <c:v>44345</c:v>
                </c:pt>
                <c:pt idx="48">
                  <c:v>44352</c:v>
                </c:pt>
                <c:pt idx="49">
                  <c:v>44359</c:v>
                </c:pt>
                <c:pt idx="50">
                  <c:v>44366</c:v>
                </c:pt>
                <c:pt idx="51">
                  <c:v>44373</c:v>
                </c:pt>
              </c:numCache>
            </c:numRef>
          </c:cat>
          <c:val>
            <c:numRef>
              <c:f>[0]!Online_Year4</c:f>
              <c:numCache>
                <c:formatCode>General</c:formatCode>
                <c:ptCount val="52"/>
                <c:pt idx="0">
                  <c:v>9232226.5</c:v>
                </c:pt>
                <c:pt idx="1">
                  <c:v>8994346.5</c:v>
                </c:pt>
                <c:pt idx="2">
                  <c:v>8758818</c:v>
                </c:pt>
                <c:pt idx="3">
                  <c:v>9071290.5</c:v>
                </c:pt>
                <c:pt idx="4">
                  <c:v>10316416</c:v>
                </c:pt>
                <c:pt idx="5">
                  <c:v>12068126</c:v>
                </c:pt>
                <c:pt idx="6">
                  <c:v>13253141.5</c:v>
                </c:pt>
                <c:pt idx="7">
                  <c:v>15640820.5</c:v>
                </c:pt>
                <c:pt idx="8">
                  <c:v>8375999.5</c:v>
                </c:pt>
                <c:pt idx="9">
                  <c:v>8552337</c:v>
                </c:pt>
                <c:pt idx="10">
                  <c:v>7976954.5</c:v>
                </c:pt>
                <c:pt idx="11">
                  <c:v>8087640.5</c:v>
                </c:pt>
                <c:pt idx="12">
                  <c:v>8072639</c:v>
                </c:pt>
                <c:pt idx="13">
                  <c:v>9021146.5</c:v>
                </c:pt>
                <c:pt idx="14">
                  <c:v>8570466</c:v>
                </c:pt>
                <c:pt idx="15">
                  <c:v>8280869</c:v>
                </c:pt>
                <c:pt idx="16">
                  <c:v>7824770.5</c:v>
                </c:pt>
                <c:pt idx="17">
                  <c:v>8455401</c:v>
                </c:pt>
                <c:pt idx="18">
                  <c:v>8461958</c:v>
                </c:pt>
                <c:pt idx="19">
                  <c:v>8594618</c:v>
                </c:pt>
                <c:pt idx="20">
                  <c:v>8487405</c:v>
                </c:pt>
                <c:pt idx="21">
                  <c:v>8976321</c:v>
                </c:pt>
                <c:pt idx="22">
                  <c:v>9600335</c:v>
                </c:pt>
                <c:pt idx="23">
                  <c:v>9424484.5</c:v>
                </c:pt>
                <c:pt idx="24">
                  <c:v>10144870</c:v>
                </c:pt>
                <c:pt idx="25">
                  <c:v>11690982.5</c:v>
                </c:pt>
                <c:pt idx="26">
                  <c:v>15056485</c:v>
                </c:pt>
                <c:pt idx="27">
                  <c:v>8644917</c:v>
                </c:pt>
                <c:pt idx="28">
                  <c:v>8301008.5</c:v>
                </c:pt>
                <c:pt idx="29">
                  <c:v>8228276</c:v>
                </c:pt>
                <c:pt idx="30">
                  <c:v>8779012</c:v>
                </c:pt>
                <c:pt idx="31">
                  <c:v>9379172.5</c:v>
                </c:pt>
                <c:pt idx="32">
                  <c:v>9061971</c:v>
                </c:pt>
                <c:pt idx="33">
                  <c:v>9302486.5</c:v>
                </c:pt>
                <c:pt idx="34">
                  <c:v>10605307.5</c:v>
                </c:pt>
                <c:pt idx="35">
                  <c:v>10631833.5</c:v>
                </c:pt>
                <c:pt idx="36">
                  <c:v>10828452.5</c:v>
                </c:pt>
                <c:pt idx="37">
                  <c:v>9776191.5</c:v>
                </c:pt>
                <c:pt idx="38">
                  <c:v>11316575</c:v>
                </c:pt>
                <c:pt idx="39">
                  <c:v>9304778.5</c:v>
                </c:pt>
                <c:pt idx="40">
                  <c:v>8971547</c:v>
                </c:pt>
                <c:pt idx="41">
                  <c:v>8745623.5</c:v>
                </c:pt>
                <c:pt idx="42">
                  <c:v>8857099.5</c:v>
                </c:pt>
                <c:pt idx="43">
                  <c:v>9315930.5</c:v>
                </c:pt>
                <c:pt idx="44">
                  <c:v>8934455.5</c:v>
                </c:pt>
                <c:pt idx="45">
                  <c:v>8706918.5</c:v>
                </c:pt>
                <c:pt idx="46">
                  <c:v>7969827.5</c:v>
                </c:pt>
                <c:pt idx="47">
                  <c:v>8233238</c:v>
                </c:pt>
                <c:pt idx="48">
                  <c:v>8660140.5</c:v>
                </c:pt>
                <c:pt idx="49">
                  <c:v>8911865.5</c:v>
                </c:pt>
                <c:pt idx="50">
                  <c:v>8436052</c:v>
                </c:pt>
                <c:pt idx="51">
                  <c:v>8433717.5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59D-4C6C-BF5A-5DB9B291655B}"/>
            </c:ext>
          </c:extLst>
        </c:ser>
        <c:ser>
          <c:idx val="0"/>
          <c:order val="1"/>
          <c:tx>
            <c:v>FY19</c:v>
          </c:tx>
          <c:spPr>
            <a:ln>
              <a:solidFill>
                <a:srgbClr val="FF0000"/>
              </a:solidFill>
            </a:ln>
          </c:spPr>
          <c:marker>
            <c:symbol val="circle"/>
            <c:size val="9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cat>
            <c:numRef>
              <c:f>[0]!Week_End_Date_Current_FY</c:f>
              <c:numCache>
                <c:formatCode>m/d/yyyy</c:formatCode>
                <c:ptCount val="52"/>
                <c:pt idx="0">
                  <c:v>44016</c:v>
                </c:pt>
                <c:pt idx="1">
                  <c:v>44023</c:v>
                </c:pt>
                <c:pt idx="2">
                  <c:v>44030</c:v>
                </c:pt>
                <c:pt idx="3">
                  <c:v>44037</c:v>
                </c:pt>
                <c:pt idx="4">
                  <c:v>44044</c:v>
                </c:pt>
                <c:pt idx="5">
                  <c:v>44051</c:v>
                </c:pt>
                <c:pt idx="6">
                  <c:v>44058</c:v>
                </c:pt>
                <c:pt idx="7">
                  <c:v>44065</c:v>
                </c:pt>
                <c:pt idx="8">
                  <c:v>44072</c:v>
                </c:pt>
                <c:pt idx="9">
                  <c:v>44079</c:v>
                </c:pt>
                <c:pt idx="10">
                  <c:v>44086</c:v>
                </c:pt>
                <c:pt idx="11">
                  <c:v>44093</c:v>
                </c:pt>
                <c:pt idx="12">
                  <c:v>44100</c:v>
                </c:pt>
                <c:pt idx="13">
                  <c:v>44107</c:v>
                </c:pt>
                <c:pt idx="14">
                  <c:v>44114</c:v>
                </c:pt>
                <c:pt idx="15">
                  <c:v>44121</c:v>
                </c:pt>
                <c:pt idx="16">
                  <c:v>44128</c:v>
                </c:pt>
                <c:pt idx="17">
                  <c:v>44135</c:v>
                </c:pt>
                <c:pt idx="18">
                  <c:v>44142</c:v>
                </c:pt>
                <c:pt idx="19">
                  <c:v>44149</c:v>
                </c:pt>
                <c:pt idx="20">
                  <c:v>44156</c:v>
                </c:pt>
                <c:pt idx="21">
                  <c:v>44163</c:v>
                </c:pt>
                <c:pt idx="22">
                  <c:v>44170</c:v>
                </c:pt>
                <c:pt idx="23">
                  <c:v>44177</c:v>
                </c:pt>
                <c:pt idx="24">
                  <c:v>44184</c:v>
                </c:pt>
                <c:pt idx="25">
                  <c:v>44191</c:v>
                </c:pt>
                <c:pt idx="26">
                  <c:v>44198</c:v>
                </c:pt>
                <c:pt idx="27">
                  <c:v>44205</c:v>
                </c:pt>
                <c:pt idx="28">
                  <c:v>44212</c:v>
                </c:pt>
                <c:pt idx="29">
                  <c:v>44219</c:v>
                </c:pt>
                <c:pt idx="30">
                  <c:v>44226</c:v>
                </c:pt>
                <c:pt idx="31">
                  <c:v>44233</c:v>
                </c:pt>
                <c:pt idx="32">
                  <c:v>44240</c:v>
                </c:pt>
                <c:pt idx="33">
                  <c:v>44247</c:v>
                </c:pt>
                <c:pt idx="34">
                  <c:v>44254</c:v>
                </c:pt>
                <c:pt idx="35">
                  <c:v>44261</c:v>
                </c:pt>
                <c:pt idx="36">
                  <c:v>44268</c:v>
                </c:pt>
                <c:pt idx="37">
                  <c:v>44275</c:v>
                </c:pt>
                <c:pt idx="38">
                  <c:v>44282</c:v>
                </c:pt>
                <c:pt idx="39">
                  <c:v>44289</c:v>
                </c:pt>
                <c:pt idx="40">
                  <c:v>44296</c:v>
                </c:pt>
                <c:pt idx="41">
                  <c:v>44303</c:v>
                </c:pt>
                <c:pt idx="42">
                  <c:v>44310</c:v>
                </c:pt>
                <c:pt idx="43">
                  <c:v>44317</c:v>
                </c:pt>
                <c:pt idx="44">
                  <c:v>44324</c:v>
                </c:pt>
                <c:pt idx="45">
                  <c:v>44331</c:v>
                </c:pt>
                <c:pt idx="46">
                  <c:v>44338</c:v>
                </c:pt>
                <c:pt idx="47">
                  <c:v>44345</c:v>
                </c:pt>
                <c:pt idx="48">
                  <c:v>44352</c:v>
                </c:pt>
                <c:pt idx="49">
                  <c:v>44359</c:v>
                </c:pt>
                <c:pt idx="50">
                  <c:v>44366</c:v>
                </c:pt>
                <c:pt idx="51">
                  <c:v>44373</c:v>
                </c:pt>
              </c:numCache>
            </c:numRef>
          </c:cat>
          <c:val>
            <c:numRef>
              <c:f>[0]!Online_Year3</c:f>
              <c:numCache>
                <c:formatCode>General</c:formatCode>
                <c:ptCount val="52"/>
                <c:pt idx="0">
                  <c:v>8934321.5</c:v>
                </c:pt>
                <c:pt idx="1">
                  <c:v>9085316</c:v>
                </c:pt>
                <c:pt idx="2">
                  <c:v>10029292.5</c:v>
                </c:pt>
                <c:pt idx="3">
                  <c:v>10605641</c:v>
                </c:pt>
                <c:pt idx="4">
                  <c:v>8686335.5</c:v>
                </c:pt>
                <c:pt idx="5">
                  <c:v>8598115.5</c:v>
                </c:pt>
                <c:pt idx="6">
                  <c:v>7970862.5</c:v>
                </c:pt>
                <c:pt idx="7">
                  <c:v>8030145</c:v>
                </c:pt>
                <c:pt idx="8">
                  <c:v>8457946.5</c:v>
                </c:pt>
                <c:pt idx="9">
                  <c:v>8372048.5</c:v>
                </c:pt>
                <c:pt idx="10">
                  <c:v>7972633</c:v>
                </c:pt>
                <c:pt idx="11">
                  <c:v>8844719</c:v>
                </c:pt>
                <c:pt idx="12">
                  <c:v>8970393.5</c:v>
                </c:pt>
                <c:pt idx="13">
                  <c:v>10291733.5</c:v>
                </c:pt>
                <c:pt idx="14">
                  <c:v>11454762.5</c:v>
                </c:pt>
                <c:pt idx="15">
                  <c:v>24279353.5</c:v>
                </c:pt>
                <c:pt idx="16">
                  <c:v>25387062.5</c:v>
                </c:pt>
                <c:pt idx="17">
                  <c:v>9180521</c:v>
                </c:pt>
                <c:pt idx="18">
                  <c:v>9220656.5</c:v>
                </c:pt>
                <c:pt idx="19">
                  <c:v>8954829.5</c:v>
                </c:pt>
                <c:pt idx="20">
                  <c:v>8624527.5</c:v>
                </c:pt>
                <c:pt idx="21">
                  <c:v>9008401</c:v>
                </c:pt>
                <c:pt idx="22">
                  <c:v>9612491.5</c:v>
                </c:pt>
                <c:pt idx="23">
                  <c:v>9281097.5</c:v>
                </c:pt>
                <c:pt idx="24">
                  <c:v>9711358.5</c:v>
                </c:pt>
                <c:pt idx="25">
                  <c:v>9968617.5</c:v>
                </c:pt>
                <c:pt idx="26">
                  <c:v>10248142.5</c:v>
                </c:pt>
                <c:pt idx="27">
                  <c:v>8784931.5</c:v>
                </c:pt>
                <c:pt idx="28">
                  <c:v>8662635.5</c:v>
                </c:pt>
                <c:pt idx="29">
                  <c:v>8430953</c:v>
                </c:pt>
                <c:pt idx="30">
                  <c:v>9015089</c:v>
                </c:pt>
                <c:pt idx="31">
                  <c:v>9286407</c:v>
                </c:pt>
                <c:pt idx="32">
                  <c:v>8864900</c:v>
                </c:pt>
                <c:pt idx="33">
                  <c:v>8938730.5</c:v>
                </c:pt>
                <c:pt idx="34">
                  <c:v>10070165.5</c:v>
                </c:pt>
                <c:pt idx="35">
                  <c:v>10420554</c:v>
                </c:pt>
                <c:pt idx="36">
                  <c:v>10589171</c:v>
                </c:pt>
                <c:pt idx="37">
                  <c:v>13401432</c:v>
                </c:pt>
                <c:pt idx="38">
                  <c:v>13083495</c:v>
                </c:pt>
                <c:pt idx="39">
                  <c:v>9672774.5</c:v>
                </c:pt>
                <c:pt idx="40">
                  <c:v>9365613</c:v>
                </c:pt>
                <c:pt idx="41">
                  <c:v>9736130.5</c:v>
                </c:pt>
                <c:pt idx="42">
                  <c:v>9464705.5</c:v>
                </c:pt>
                <c:pt idx="43">
                  <c:v>10326855</c:v>
                </c:pt>
                <c:pt idx="44">
                  <c:v>10360059</c:v>
                </c:pt>
                <c:pt idx="45">
                  <c:v>10276401.5</c:v>
                </c:pt>
                <c:pt idx="46">
                  <c:v>10404413</c:v>
                </c:pt>
                <c:pt idx="47">
                  <c:v>11434436.5</c:v>
                </c:pt>
                <c:pt idx="48">
                  <c:v>11476223.5</c:v>
                </c:pt>
                <c:pt idx="49">
                  <c:v>9650283</c:v>
                </c:pt>
                <c:pt idx="50">
                  <c:v>9162868</c:v>
                </c:pt>
                <c:pt idx="51">
                  <c:v>9250781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59D-4C6C-BF5A-5DB9B291655B}"/>
            </c:ext>
          </c:extLst>
        </c:ser>
        <c:ser>
          <c:idx val="6"/>
          <c:order val="2"/>
          <c:tx>
            <c:v>FY20</c:v>
          </c:tx>
          <c:spPr>
            <a:ln w="28575">
              <a:solidFill>
                <a:srgbClr val="00B0F0"/>
              </a:solidFill>
            </a:ln>
          </c:spPr>
          <c:marker>
            <c:symbol val="circle"/>
            <c:size val="9"/>
            <c:spPr>
              <a:solidFill>
                <a:srgbClr val="00B0F0"/>
              </a:solidFill>
              <a:ln w="9525">
                <a:solidFill>
                  <a:srgbClr val="00B0F0"/>
                </a:solidFill>
              </a:ln>
            </c:spPr>
          </c:marker>
          <c:cat>
            <c:numRef>
              <c:f>[0]!Week_End_Date_Current_FY</c:f>
              <c:numCache>
                <c:formatCode>m/d/yyyy</c:formatCode>
                <c:ptCount val="52"/>
                <c:pt idx="0">
                  <c:v>44016</c:v>
                </c:pt>
                <c:pt idx="1">
                  <c:v>44023</c:v>
                </c:pt>
                <c:pt idx="2">
                  <c:v>44030</c:v>
                </c:pt>
                <c:pt idx="3">
                  <c:v>44037</c:v>
                </c:pt>
                <c:pt idx="4">
                  <c:v>44044</c:v>
                </c:pt>
                <c:pt idx="5">
                  <c:v>44051</c:v>
                </c:pt>
                <c:pt idx="6">
                  <c:v>44058</c:v>
                </c:pt>
                <c:pt idx="7">
                  <c:v>44065</c:v>
                </c:pt>
                <c:pt idx="8">
                  <c:v>44072</c:v>
                </c:pt>
                <c:pt idx="9">
                  <c:v>44079</c:v>
                </c:pt>
                <c:pt idx="10">
                  <c:v>44086</c:v>
                </c:pt>
                <c:pt idx="11">
                  <c:v>44093</c:v>
                </c:pt>
                <c:pt idx="12">
                  <c:v>44100</c:v>
                </c:pt>
                <c:pt idx="13">
                  <c:v>44107</c:v>
                </c:pt>
                <c:pt idx="14">
                  <c:v>44114</c:v>
                </c:pt>
                <c:pt idx="15">
                  <c:v>44121</c:v>
                </c:pt>
                <c:pt idx="16">
                  <c:v>44128</c:v>
                </c:pt>
                <c:pt idx="17">
                  <c:v>44135</c:v>
                </c:pt>
                <c:pt idx="18">
                  <c:v>44142</c:v>
                </c:pt>
                <c:pt idx="19">
                  <c:v>44149</c:v>
                </c:pt>
                <c:pt idx="20">
                  <c:v>44156</c:v>
                </c:pt>
                <c:pt idx="21">
                  <c:v>44163</c:v>
                </c:pt>
                <c:pt idx="22">
                  <c:v>44170</c:v>
                </c:pt>
                <c:pt idx="23">
                  <c:v>44177</c:v>
                </c:pt>
                <c:pt idx="24">
                  <c:v>44184</c:v>
                </c:pt>
                <c:pt idx="25">
                  <c:v>44191</c:v>
                </c:pt>
                <c:pt idx="26">
                  <c:v>44198</c:v>
                </c:pt>
                <c:pt idx="27">
                  <c:v>44205</c:v>
                </c:pt>
                <c:pt idx="28">
                  <c:v>44212</c:v>
                </c:pt>
                <c:pt idx="29">
                  <c:v>44219</c:v>
                </c:pt>
                <c:pt idx="30">
                  <c:v>44226</c:v>
                </c:pt>
                <c:pt idx="31">
                  <c:v>44233</c:v>
                </c:pt>
                <c:pt idx="32">
                  <c:v>44240</c:v>
                </c:pt>
                <c:pt idx="33">
                  <c:v>44247</c:v>
                </c:pt>
                <c:pt idx="34">
                  <c:v>44254</c:v>
                </c:pt>
                <c:pt idx="35">
                  <c:v>44261</c:v>
                </c:pt>
                <c:pt idx="36">
                  <c:v>44268</c:v>
                </c:pt>
                <c:pt idx="37">
                  <c:v>44275</c:v>
                </c:pt>
                <c:pt idx="38">
                  <c:v>44282</c:v>
                </c:pt>
                <c:pt idx="39">
                  <c:v>44289</c:v>
                </c:pt>
                <c:pt idx="40">
                  <c:v>44296</c:v>
                </c:pt>
                <c:pt idx="41">
                  <c:v>44303</c:v>
                </c:pt>
                <c:pt idx="42">
                  <c:v>44310</c:v>
                </c:pt>
                <c:pt idx="43">
                  <c:v>44317</c:v>
                </c:pt>
                <c:pt idx="44">
                  <c:v>44324</c:v>
                </c:pt>
                <c:pt idx="45">
                  <c:v>44331</c:v>
                </c:pt>
                <c:pt idx="46">
                  <c:v>44338</c:v>
                </c:pt>
                <c:pt idx="47">
                  <c:v>44345</c:v>
                </c:pt>
                <c:pt idx="48">
                  <c:v>44352</c:v>
                </c:pt>
                <c:pt idx="49">
                  <c:v>44359</c:v>
                </c:pt>
                <c:pt idx="50">
                  <c:v>44366</c:v>
                </c:pt>
                <c:pt idx="51">
                  <c:v>44373</c:v>
                </c:pt>
              </c:numCache>
            </c:numRef>
          </c:cat>
          <c:val>
            <c:numRef>
              <c:f>[0]!Online_Year2</c:f>
              <c:numCache>
                <c:formatCode>General</c:formatCode>
                <c:ptCount val="52"/>
                <c:pt idx="0">
                  <c:v>9953879.5</c:v>
                </c:pt>
                <c:pt idx="1">
                  <c:v>9792191.5</c:v>
                </c:pt>
                <c:pt idx="2">
                  <c:v>8960948.5</c:v>
                </c:pt>
                <c:pt idx="3">
                  <c:v>8755857</c:v>
                </c:pt>
                <c:pt idx="4">
                  <c:v>9318199</c:v>
                </c:pt>
                <c:pt idx="5">
                  <c:v>9195235</c:v>
                </c:pt>
                <c:pt idx="6">
                  <c:v>9077736.5</c:v>
                </c:pt>
                <c:pt idx="7">
                  <c:v>8630733.5</c:v>
                </c:pt>
                <c:pt idx="8">
                  <c:v>8873820.5</c:v>
                </c:pt>
                <c:pt idx="9">
                  <c:v>8795127.5</c:v>
                </c:pt>
                <c:pt idx="10">
                  <c:v>9146746</c:v>
                </c:pt>
                <c:pt idx="11">
                  <c:v>8959968</c:v>
                </c:pt>
                <c:pt idx="12">
                  <c:v>8654631.5</c:v>
                </c:pt>
                <c:pt idx="13">
                  <c:v>9492946.5</c:v>
                </c:pt>
                <c:pt idx="14">
                  <c:v>8995330.5</c:v>
                </c:pt>
                <c:pt idx="15">
                  <c:v>8671959</c:v>
                </c:pt>
                <c:pt idx="16">
                  <c:v>9125476.5</c:v>
                </c:pt>
                <c:pt idx="17">
                  <c:v>9593035.5</c:v>
                </c:pt>
                <c:pt idx="18">
                  <c:v>9622988</c:v>
                </c:pt>
                <c:pt idx="19">
                  <c:v>9269963.5</c:v>
                </c:pt>
                <c:pt idx="20">
                  <c:v>9662024</c:v>
                </c:pt>
                <c:pt idx="21">
                  <c:v>9885073</c:v>
                </c:pt>
                <c:pt idx="22">
                  <c:v>10606941</c:v>
                </c:pt>
                <c:pt idx="23">
                  <c:v>11141632</c:v>
                </c:pt>
                <c:pt idx="24">
                  <c:v>10411249.5</c:v>
                </c:pt>
                <c:pt idx="25">
                  <c:v>9429286</c:v>
                </c:pt>
                <c:pt idx="26">
                  <c:v>10356099</c:v>
                </c:pt>
                <c:pt idx="27">
                  <c:v>10258913.5</c:v>
                </c:pt>
                <c:pt idx="28">
                  <c:v>9882083.5</c:v>
                </c:pt>
                <c:pt idx="29">
                  <c:v>10234031.5</c:v>
                </c:pt>
                <c:pt idx="30">
                  <c:v>10214446</c:v>
                </c:pt>
                <c:pt idx="31">
                  <c:v>9874432</c:v>
                </c:pt>
                <c:pt idx="32">
                  <c:v>9623466.5</c:v>
                </c:pt>
                <c:pt idx="33">
                  <c:v>9472839.5</c:v>
                </c:pt>
                <c:pt idx="34">
                  <c:v>10261212</c:v>
                </c:pt>
                <c:pt idx="35">
                  <c:v>10548896.5</c:v>
                </c:pt>
                <c:pt idx="36">
                  <c:v>9884431.5</c:v>
                </c:pt>
                <c:pt idx="37">
                  <c:v>9476000</c:v>
                </c:pt>
                <c:pt idx="38">
                  <c:v>9143198.5</c:v>
                </c:pt>
                <c:pt idx="39">
                  <c:v>9428922</c:v>
                </c:pt>
                <c:pt idx="40">
                  <c:v>9230695</c:v>
                </c:pt>
                <c:pt idx="41">
                  <c:v>9971403.5</c:v>
                </c:pt>
                <c:pt idx="42">
                  <c:v>10511740.5</c:v>
                </c:pt>
                <c:pt idx="43">
                  <c:v>11769641</c:v>
                </c:pt>
                <c:pt idx="44">
                  <c:v>12184043.5</c:v>
                </c:pt>
                <c:pt idx="45">
                  <c:v>12131648.5</c:v>
                </c:pt>
                <c:pt idx="46">
                  <c:v>12218414</c:v>
                </c:pt>
                <c:pt idx="47">
                  <c:v>12177248</c:v>
                </c:pt>
                <c:pt idx="48">
                  <c:v>12838939</c:v>
                </c:pt>
                <c:pt idx="49">
                  <c:v>12247455.5</c:v>
                </c:pt>
                <c:pt idx="50">
                  <c:v>11681161</c:v>
                </c:pt>
                <c:pt idx="51">
                  <c:v>11186802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59D-4C6C-BF5A-5DB9B291655B}"/>
            </c:ext>
          </c:extLst>
        </c:ser>
        <c:ser>
          <c:idx val="5"/>
          <c:order val="3"/>
          <c:tx>
            <c:v>FY21</c:v>
          </c:tx>
          <c:spPr>
            <a:ln w="28575">
              <a:solidFill>
                <a:srgbClr val="800000"/>
              </a:solidFill>
              <a:prstDash val="solid"/>
            </a:ln>
          </c:spPr>
          <c:marker>
            <c:symbol val="circle"/>
            <c:size val="9"/>
            <c:spPr>
              <a:solidFill>
                <a:srgbClr val="800000"/>
              </a:solidFill>
              <a:ln>
                <a:solidFill>
                  <a:srgbClr val="800000"/>
                </a:solidFill>
                <a:prstDash val="solid"/>
              </a:ln>
            </c:spPr>
          </c:marker>
          <c:cat>
            <c:numRef>
              <c:f>[0]!Week_End_Date_Current_FY</c:f>
              <c:numCache>
                <c:formatCode>m/d/yyyy</c:formatCode>
                <c:ptCount val="52"/>
                <c:pt idx="0">
                  <c:v>44016</c:v>
                </c:pt>
                <c:pt idx="1">
                  <c:v>44023</c:v>
                </c:pt>
                <c:pt idx="2">
                  <c:v>44030</c:v>
                </c:pt>
                <c:pt idx="3">
                  <c:v>44037</c:v>
                </c:pt>
                <c:pt idx="4">
                  <c:v>44044</c:v>
                </c:pt>
                <c:pt idx="5">
                  <c:v>44051</c:v>
                </c:pt>
                <c:pt idx="6">
                  <c:v>44058</c:v>
                </c:pt>
                <c:pt idx="7">
                  <c:v>44065</c:v>
                </c:pt>
                <c:pt idx="8">
                  <c:v>44072</c:v>
                </c:pt>
                <c:pt idx="9">
                  <c:v>44079</c:v>
                </c:pt>
                <c:pt idx="10">
                  <c:v>44086</c:v>
                </c:pt>
                <c:pt idx="11">
                  <c:v>44093</c:v>
                </c:pt>
                <c:pt idx="12">
                  <c:v>44100</c:v>
                </c:pt>
                <c:pt idx="13">
                  <c:v>44107</c:v>
                </c:pt>
                <c:pt idx="14">
                  <c:v>44114</c:v>
                </c:pt>
                <c:pt idx="15">
                  <c:v>44121</c:v>
                </c:pt>
                <c:pt idx="16">
                  <c:v>44128</c:v>
                </c:pt>
                <c:pt idx="17">
                  <c:v>44135</c:v>
                </c:pt>
                <c:pt idx="18">
                  <c:v>44142</c:v>
                </c:pt>
                <c:pt idx="19">
                  <c:v>44149</c:v>
                </c:pt>
                <c:pt idx="20">
                  <c:v>44156</c:v>
                </c:pt>
                <c:pt idx="21">
                  <c:v>44163</c:v>
                </c:pt>
                <c:pt idx="22">
                  <c:v>44170</c:v>
                </c:pt>
                <c:pt idx="23">
                  <c:v>44177</c:v>
                </c:pt>
                <c:pt idx="24">
                  <c:v>44184</c:v>
                </c:pt>
                <c:pt idx="25">
                  <c:v>44191</c:v>
                </c:pt>
                <c:pt idx="26">
                  <c:v>44198</c:v>
                </c:pt>
                <c:pt idx="27">
                  <c:v>44205</c:v>
                </c:pt>
                <c:pt idx="28">
                  <c:v>44212</c:v>
                </c:pt>
                <c:pt idx="29">
                  <c:v>44219</c:v>
                </c:pt>
                <c:pt idx="30">
                  <c:v>44226</c:v>
                </c:pt>
                <c:pt idx="31">
                  <c:v>44233</c:v>
                </c:pt>
                <c:pt idx="32">
                  <c:v>44240</c:v>
                </c:pt>
                <c:pt idx="33">
                  <c:v>44247</c:v>
                </c:pt>
                <c:pt idx="34">
                  <c:v>44254</c:v>
                </c:pt>
                <c:pt idx="35">
                  <c:v>44261</c:v>
                </c:pt>
                <c:pt idx="36">
                  <c:v>44268</c:v>
                </c:pt>
                <c:pt idx="37">
                  <c:v>44275</c:v>
                </c:pt>
                <c:pt idx="38">
                  <c:v>44282</c:v>
                </c:pt>
                <c:pt idx="39">
                  <c:v>44289</c:v>
                </c:pt>
                <c:pt idx="40">
                  <c:v>44296</c:v>
                </c:pt>
                <c:pt idx="41">
                  <c:v>44303</c:v>
                </c:pt>
                <c:pt idx="42">
                  <c:v>44310</c:v>
                </c:pt>
                <c:pt idx="43">
                  <c:v>44317</c:v>
                </c:pt>
                <c:pt idx="44">
                  <c:v>44324</c:v>
                </c:pt>
                <c:pt idx="45">
                  <c:v>44331</c:v>
                </c:pt>
                <c:pt idx="46">
                  <c:v>44338</c:v>
                </c:pt>
                <c:pt idx="47">
                  <c:v>44345</c:v>
                </c:pt>
                <c:pt idx="48">
                  <c:v>44352</c:v>
                </c:pt>
                <c:pt idx="49">
                  <c:v>44359</c:v>
                </c:pt>
                <c:pt idx="50">
                  <c:v>44366</c:v>
                </c:pt>
                <c:pt idx="51">
                  <c:v>44373</c:v>
                </c:pt>
              </c:numCache>
            </c:numRef>
          </c:cat>
          <c:val>
            <c:numRef>
              <c:f>[0]!Online_Year1</c:f>
              <c:numCache>
                <c:formatCode>General</c:formatCode>
                <c:ptCount val="52"/>
                <c:pt idx="0">
                  <c:v>11581554</c:v>
                </c:pt>
                <c:pt idx="1">
                  <c:v>11655133.5</c:v>
                </c:pt>
                <c:pt idx="2">
                  <c:v>11241124</c:v>
                </c:pt>
                <c:pt idx="3">
                  <c:v>11142776</c:v>
                </c:pt>
                <c:pt idx="4">
                  <c:v>11325622</c:v>
                </c:pt>
                <c:pt idx="5">
                  <c:v>11413912.5</c:v>
                </c:pt>
                <c:pt idx="6">
                  <c:v>10715739.5</c:v>
                </c:pt>
                <c:pt idx="7">
                  <c:v>10582710</c:v>
                </c:pt>
                <c:pt idx="8">
                  <c:v>10356450.5</c:v>
                </c:pt>
                <c:pt idx="9">
                  <c:v>11264393.5</c:v>
                </c:pt>
                <c:pt idx="10">
                  <c:v>11118515.5</c:v>
                </c:pt>
                <c:pt idx="11">
                  <c:v>10651234</c:v>
                </c:pt>
                <c:pt idx="12">
                  <c:v>10514770</c:v>
                </c:pt>
                <c:pt idx="13">
                  <c:v>10781414</c:v>
                </c:pt>
                <c:pt idx="14">
                  <c:v>10909219</c:v>
                </c:pt>
                <c:pt idx="15">
                  <c:v>10876740</c:v>
                </c:pt>
                <c:pt idx="16">
                  <c:v>10505914.5</c:v>
                </c:pt>
                <c:pt idx="17">
                  <c:v>10438239</c:v>
                </c:pt>
                <c:pt idx="18">
                  <c:v>11124104.5</c:v>
                </c:pt>
                <c:pt idx="19">
                  <c:v>10821485.5</c:v>
                </c:pt>
                <c:pt idx="20">
                  <c:v>11273883.5</c:v>
                </c:pt>
                <c:pt idx="21">
                  <c:v>11025350</c:v>
                </c:pt>
                <c:pt idx="22">
                  <c:v>12023056</c:v>
                </c:pt>
                <c:pt idx="23">
                  <c:v>12201983</c:v>
                </c:pt>
                <c:pt idx="24">
                  <c:v>12082888</c:v>
                </c:pt>
                <c:pt idx="25">
                  <c:v>12532595.5</c:v>
                </c:pt>
                <c:pt idx="26">
                  <c:v>14523289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E59D-4C6C-BF5A-5DB9B29165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01345344"/>
        <c:axId val="1"/>
      </c:lineChart>
      <c:dateAx>
        <c:axId val="2101345344"/>
        <c:scaling>
          <c:orientation val="minMax"/>
        </c:scaling>
        <c:delete val="0"/>
        <c:axPos val="b"/>
        <c:numFmt formatCode="mmm\ d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9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 val="autoZero"/>
        <c:auto val="1"/>
        <c:lblOffset val="100"/>
        <c:baseTimeUnit val="days"/>
        <c:majorUnit val="7"/>
        <c:majorTimeUnit val="days"/>
        <c:minorUnit val="1"/>
        <c:minorTimeUnit val="days"/>
      </c:dateAx>
      <c:valAx>
        <c:axId val="1"/>
        <c:scaling>
          <c:orientation val="minMax"/>
          <c:max val="30000000"/>
          <c:min val="6000000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minorGridlines>
          <c:spPr>
            <a:ln w="3175">
              <a:solidFill>
                <a:srgbClr val="808080"/>
              </a:solidFill>
              <a:prstDash val="sysDash"/>
            </a:ln>
          </c:spPr>
        </c:minorGridlines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Sales (Millions)</a:t>
                </a:r>
              </a:p>
            </c:rich>
          </c:tx>
          <c:layout>
            <c:manualLayout>
              <c:xMode val="edge"/>
              <c:yMode val="edge"/>
              <c:x val="7.3799327715614481E-3"/>
              <c:y val="0.38026707415590355"/>
            </c:manualLayout>
          </c:layout>
          <c:overlay val="0"/>
          <c:spPr>
            <a:noFill/>
            <a:ln w="25400">
              <a:noFill/>
            </a:ln>
          </c:spPr>
        </c:title>
        <c:numFmt formatCode="\$#,##0" sourceLinked="0"/>
        <c:majorTickMark val="out"/>
        <c:minorTickMark val="cross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101345344"/>
        <c:crosses val="autoZero"/>
        <c:crossBetween val="between"/>
        <c:dispUnits>
          <c:builtInUnit val="millions"/>
        </c:dispUnits>
      </c:valAx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59665607588525116"/>
          <c:y val="0.93192254355755377"/>
          <c:w val="0.33188261587749257"/>
          <c:h val="5.4024739543321564E-2"/>
        </c:manualLayout>
      </c:layout>
      <c:overlay val="0"/>
      <c:spPr>
        <a:solidFill>
          <a:srgbClr val="FFFFFF"/>
        </a:solidFill>
        <a:ln w="3175">
          <a:solidFill>
            <a:srgbClr val="7030A0"/>
          </a:solidFill>
          <a:prstDash val="solid"/>
        </a:ln>
      </c:spPr>
      <c:txPr>
        <a:bodyPr/>
        <a:lstStyle/>
        <a:p>
          <a:pPr>
            <a:defRPr sz="92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2">
    <c:autoUpdate val="0"/>
  </c:externalData>
  <c:userShapes r:id="rId3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6349633915456567E-2"/>
          <c:y val="2.552512380237467E-2"/>
          <c:w val="0.78383670298074604"/>
          <c:h val="0.92215290662198424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Data!$O$19</c:f>
              <c:strCache>
                <c:ptCount val="1"/>
                <c:pt idx="0">
                  <c:v>Instant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dLbls>
            <c:dLbl>
              <c:idx val="0"/>
              <c:layout>
                <c:manualLayout>
                  <c:x val="4.3807138647694085E-3"/>
                  <c:y val="0.1130516185476815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2096-4B4D-8630-AB90FE0E5482}"/>
                </c:ext>
              </c:extLst>
            </c:dLbl>
            <c:dLbl>
              <c:idx val="1"/>
              <c:layout>
                <c:manualLayout>
                  <c:x val="4.3807138647694085E-3"/>
                  <c:y val="0.1069841724329914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2096-4B4D-8630-AB90FE0E5482}"/>
                </c:ext>
              </c:extLst>
            </c:dLbl>
            <c:dLbl>
              <c:idx val="2"/>
              <c:layout>
                <c:manualLayout>
                  <c:x val="7.3314854873334856E-3"/>
                  <c:y val="0.1049719239640500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2096-4B4D-8630-AB90FE0E5482}"/>
                </c:ext>
              </c:extLst>
            </c:dLbl>
            <c:dLbl>
              <c:idx val="3"/>
              <c:layout>
                <c:manualLayout>
                  <c:x val="5.8697847152778511E-3"/>
                  <c:y val="0.1029359739123518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2096-4B4D-8630-AB90FE0E5482}"/>
                </c:ext>
              </c:extLst>
            </c:dLbl>
            <c:dLbl>
              <c:idx val="4"/>
              <c:layout>
                <c:manualLayout>
                  <c:x val="7.3326403429644057E-3"/>
                  <c:y val="9.89094090511413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2096-4B4D-8630-AB90FE0E5482}"/>
                </c:ext>
              </c:extLst>
            </c:dLbl>
            <c:dLbl>
              <c:idx val="5"/>
              <c:layout>
                <c:manualLayout>
                  <c:x val="7.3300996605763814E-3"/>
                  <c:y val="0.1049307245685199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2096-4B4D-8630-AB90FE0E5482}"/>
                </c:ext>
              </c:extLst>
            </c:dLbl>
            <c:dLbl>
              <c:idx val="6"/>
              <c:layout>
                <c:manualLayout>
                  <c:x val="7.3316009728965773E-3"/>
                  <c:y val="0.1029499721625705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2096-4B4D-8630-AB90FE0E5482}"/>
                </c:ext>
              </c:extLst>
            </c:dLbl>
            <c:dLbl>
              <c:idx val="7"/>
              <c:layout>
                <c:manualLayout>
                  <c:x val="4.3959579590975547E-3"/>
                  <c:y val="8.2722182454465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2096-4B4D-8630-AB90FE0E5482}"/>
                </c:ext>
              </c:extLst>
            </c:dLbl>
            <c:spPr>
              <a:solidFill>
                <a:schemeClr val="lt1"/>
              </a:solidFill>
              <a:ln w="3175" cap="flat" cmpd="sng" algn="ctr">
                <a:solidFill>
                  <a:schemeClr val="dk1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chemeClr val="dk1"/>
                    </a:solidFill>
                    <a:latin typeface="Times New Roman" pitchFamily="18" charset="0"/>
                    <a:ea typeface="+mn-ea"/>
                    <a:cs typeface="Times New Roman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Data!$A$5:$A$12</c:f>
              <c:strCache>
                <c:ptCount val="8"/>
                <c:pt idx="0">
                  <c:v>FY20</c:v>
                </c:pt>
                <c:pt idx="1">
                  <c:v>FY19</c:v>
                </c:pt>
                <c:pt idx="2">
                  <c:v>FY18</c:v>
                </c:pt>
                <c:pt idx="3">
                  <c:v>FY17</c:v>
                </c:pt>
                <c:pt idx="4">
                  <c:v>FY16</c:v>
                </c:pt>
                <c:pt idx="5">
                  <c:v>FY15</c:v>
                </c:pt>
                <c:pt idx="6">
                  <c:v>FY14</c:v>
                </c:pt>
                <c:pt idx="7">
                  <c:v>FY13</c:v>
                </c:pt>
              </c:strCache>
            </c:strRef>
          </c:cat>
          <c:val>
            <c:numRef>
              <c:f>Data!$P$19:$W$19</c:f>
              <c:numCache>
                <c:formatCode>0.00%</c:formatCode>
                <c:ptCount val="8"/>
                <c:pt idx="0">
                  <c:v>0.26939816710908865</c:v>
                </c:pt>
                <c:pt idx="1">
                  <c:v>0.27003237727523455</c:v>
                </c:pt>
                <c:pt idx="2">
                  <c:v>0.27699027447247343</c:v>
                </c:pt>
                <c:pt idx="3">
                  <c:v>0.275111372614945</c:v>
                </c:pt>
                <c:pt idx="4">
                  <c:v>0.27658639479697655</c:v>
                </c:pt>
                <c:pt idx="5">
                  <c:v>0.27471321695760598</c:v>
                </c:pt>
                <c:pt idx="6">
                  <c:v>0.28041119360365507</c:v>
                </c:pt>
                <c:pt idx="7">
                  <c:v>0.28176178660049633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096-4B4D-8630-AB90FE0E5482}"/>
            </c:ext>
          </c:extLst>
        </c:ser>
        <c:ser>
          <c:idx val="2"/>
          <c:order val="1"/>
          <c:tx>
            <c:v>Total</c:v>
          </c:tx>
          <c:spPr>
            <a:solidFill>
              <a:srgbClr val="FF0000"/>
            </a:solidFill>
          </c:spPr>
          <c:invertIfNegative val="0"/>
          <c:dLbls>
            <c:dLbl>
              <c:idx val="0"/>
              <c:layout>
                <c:manualLayout>
                  <c:x val="-1.4652014652014652E-3"/>
                  <c:y val="7.46532097067283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2096-4B4D-8630-AB90FE0E5482}"/>
                </c:ext>
              </c:extLst>
            </c:dLbl>
            <c:dLbl>
              <c:idx val="1"/>
              <c:layout>
                <c:manualLayout>
                  <c:x val="2.9304029304029304E-3"/>
                  <c:y val="6.25472838083400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2096-4B4D-8630-AB90FE0E5482}"/>
                </c:ext>
              </c:extLst>
            </c:dLbl>
            <c:dLbl>
              <c:idx val="2"/>
              <c:layout>
                <c:manualLayout>
                  <c:x val="0"/>
                  <c:y val="6.45546806649168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2096-4B4D-8630-AB90FE0E5482}"/>
                </c:ext>
              </c:extLst>
            </c:dLbl>
            <c:dLbl>
              <c:idx val="3"/>
              <c:layout>
                <c:manualLayout>
                  <c:x val="4.3956043956044494E-3"/>
                  <c:y val="7.26355553903303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2096-4B4D-8630-AB90FE0E5482}"/>
                </c:ext>
              </c:extLst>
            </c:dLbl>
            <c:dLbl>
              <c:idx val="4"/>
              <c:layout>
                <c:manualLayout>
                  <c:x val="7.3289448049454614E-3"/>
                  <c:y val="5.44485802910999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2096-4B4D-8630-AB90FE0E5482}"/>
                </c:ext>
              </c:extLst>
            </c:dLbl>
            <c:dLbl>
              <c:idx val="5"/>
              <c:layout>
                <c:manualLayout>
                  <c:x val="7.3318319440227615E-3"/>
                  <c:y val="5.24283782708979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2096-4B4D-8630-AB90FE0E5482}"/>
                </c:ext>
              </c:extLst>
            </c:dLbl>
            <c:dLbl>
              <c:idx val="6"/>
              <c:layout>
                <c:manualLayout>
                  <c:x val="5.8622781536768701E-3"/>
                  <c:y val="5.2420742861687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2096-4B4D-8630-AB90FE0E5482}"/>
                </c:ext>
              </c:extLst>
            </c:dLbl>
            <c:dLbl>
              <c:idx val="7"/>
              <c:layout>
                <c:manualLayout>
                  <c:x val="8.794687571709316E-3"/>
                  <c:y val="4.63302314483416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2096-4B4D-8630-AB90FE0E5482}"/>
                </c:ext>
              </c:extLst>
            </c:dLbl>
            <c:spPr>
              <a:solidFill>
                <a:schemeClr val="lt1"/>
              </a:solidFill>
            </c:spPr>
            <c:txPr>
              <a:bodyPr/>
              <a:lstStyle/>
              <a:p>
                <a:pPr>
                  <a:defRPr sz="12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Data!$A$5:$A$12</c:f>
              <c:strCache>
                <c:ptCount val="8"/>
                <c:pt idx="0">
                  <c:v>FY20</c:v>
                </c:pt>
                <c:pt idx="1">
                  <c:v>FY19</c:v>
                </c:pt>
                <c:pt idx="2">
                  <c:v>FY18</c:v>
                </c:pt>
                <c:pt idx="3">
                  <c:v>FY17</c:v>
                </c:pt>
                <c:pt idx="4">
                  <c:v>FY16</c:v>
                </c:pt>
                <c:pt idx="5">
                  <c:v>FY15</c:v>
                </c:pt>
                <c:pt idx="6">
                  <c:v>FY14</c:v>
                </c:pt>
                <c:pt idx="7">
                  <c:v>FY13</c:v>
                </c:pt>
              </c:strCache>
            </c:strRef>
          </c:cat>
          <c:val>
            <c:numRef>
              <c:f>Data!$P$21:$W$21</c:f>
              <c:numCache>
                <c:formatCode>0.00%</c:formatCode>
                <c:ptCount val="8"/>
                <c:pt idx="0">
                  <c:v>0.32397011014052424</c:v>
                </c:pt>
                <c:pt idx="1">
                  <c:v>0.33772431218133181</c:v>
                </c:pt>
                <c:pt idx="2">
                  <c:v>0.34294650897040335</c:v>
                </c:pt>
                <c:pt idx="3">
                  <c:v>0.3353304395671578</c:v>
                </c:pt>
                <c:pt idx="4">
                  <c:v>0.34562269574454785</c:v>
                </c:pt>
                <c:pt idx="5">
                  <c:v>0.34072911464650069</c:v>
                </c:pt>
                <c:pt idx="6">
                  <c:v>0.35858905409680486</c:v>
                </c:pt>
                <c:pt idx="7">
                  <c:v>0.35331887925283523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2096-4B4D-8630-AB90FE0E5482}"/>
            </c:ext>
          </c:extLst>
        </c:ser>
        <c:ser>
          <c:idx val="1"/>
          <c:order val="2"/>
          <c:tx>
            <c:strRef>
              <c:f>Data!$O$20</c:f>
              <c:strCache>
                <c:ptCount val="1"/>
                <c:pt idx="0">
                  <c:v>Terminal </c:v>
                </c:pt>
              </c:strCache>
            </c:strRef>
          </c:tx>
          <c:spPr>
            <a:solidFill>
              <a:srgbClr val="4172AD"/>
            </a:solidFill>
          </c:spPr>
          <c:invertIfNegative val="0"/>
          <c:dPt>
            <c:idx val="3"/>
            <c:invertIfNegative val="0"/>
            <c:bubble3D val="0"/>
            <c:spPr>
              <a:solidFill>
                <a:srgbClr val="4172AD"/>
              </a:solidFill>
              <a:ln>
                <a:solidFill>
                  <a:srgbClr val="4172AD"/>
                </a:solidFill>
              </a:ln>
            </c:spPr>
            <c:extLst>
              <c:ext xmlns:c16="http://schemas.microsoft.com/office/drawing/2014/chart" uri="{C3380CC4-5D6E-409C-BE32-E72D297353CC}">
                <c16:uniqueId val="{00000013-2096-4B4D-8630-AB90FE0E5482}"/>
              </c:ext>
            </c:extLst>
          </c:dPt>
          <c:dLbls>
            <c:dLbl>
              <c:idx val="0"/>
              <c:layout>
                <c:manualLayout>
                  <c:x val="2.931601019090803E-3"/>
                  <c:y val="0.11300246560089079"/>
                </c:manualLayout>
              </c:layout>
              <c:spPr>
                <a:solidFill>
                  <a:schemeClr val="lt1"/>
                </a:solidFill>
                <a:ln w="3175" cap="flat" cmpd="sng" algn="ctr">
                  <a:solidFill>
                    <a:schemeClr val="dk1"/>
                  </a:solidFill>
                  <a:prstDash val="solid"/>
                </a:ln>
                <a:effectLst/>
              </c:spPr>
              <c:txPr>
                <a:bodyPr/>
                <a:lstStyle/>
                <a:p>
                  <a:pPr>
                    <a:defRPr sz="1200" b="1">
                      <a:solidFill>
                        <a:schemeClr val="dk1"/>
                      </a:solidFill>
                      <a:latin typeface="Times New Roman" pitchFamily="18" charset="0"/>
                      <a:ea typeface="+mn-ea"/>
                      <a:cs typeface="Times New Roman" pitchFamily="18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4-2096-4B4D-8630-AB90FE0E5482}"/>
                </c:ext>
              </c:extLst>
            </c:dLbl>
            <c:dLbl>
              <c:idx val="1"/>
              <c:layout>
                <c:manualLayout>
                  <c:x val="4.396811201340077E-3"/>
                  <c:y val="0.11904874950000166"/>
                </c:manualLayout>
              </c:layout>
              <c:spPr>
                <a:solidFill>
                  <a:schemeClr val="lt1"/>
                </a:solidFill>
                <a:ln w="3175" cap="flat" cmpd="sng" algn="ctr">
                  <a:solidFill>
                    <a:schemeClr val="dk1"/>
                  </a:solidFill>
                  <a:prstDash val="solid"/>
                </a:ln>
                <a:effectLst/>
              </c:spPr>
              <c:txPr>
                <a:bodyPr/>
                <a:lstStyle/>
                <a:p>
                  <a:pPr>
                    <a:defRPr sz="1200" b="1">
                      <a:solidFill>
                        <a:schemeClr val="dk1"/>
                      </a:solidFill>
                      <a:latin typeface="Times New Roman" pitchFamily="18" charset="0"/>
                      <a:ea typeface="+mn-ea"/>
                      <a:cs typeface="Times New Roman" pitchFamily="18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5-2096-4B4D-8630-AB90FE0E5482}"/>
                </c:ext>
              </c:extLst>
            </c:dLbl>
            <c:dLbl>
              <c:idx val="2"/>
              <c:layout>
                <c:manualLayout>
                  <c:x val="7.3276744637514489E-3"/>
                  <c:y val="9.6856597470770703E-2"/>
                </c:manualLayout>
              </c:layout>
              <c:spPr>
                <a:solidFill>
                  <a:schemeClr val="lt1"/>
                </a:solidFill>
                <a:ln w="3175" cap="flat" cmpd="sng" algn="ctr">
                  <a:solidFill>
                    <a:schemeClr val="dk1"/>
                  </a:solidFill>
                  <a:prstDash val="solid"/>
                </a:ln>
                <a:effectLst/>
              </c:spPr>
              <c:txPr>
                <a:bodyPr/>
                <a:lstStyle/>
                <a:p>
                  <a:pPr>
                    <a:defRPr sz="1200" b="1">
                      <a:solidFill>
                        <a:schemeClr val="dk1"/>
                      </a:solidFill>
                      <a:latin typeface="Times New Roman" pitchFamily="18" charset="0"/>
                      <a:ea typeface="+mn-ea"/>
                      <a:cs typeface="Times New Roman" pitchFamily="18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6-2096-4B4D-8630-AB90FE0E5482}"/>
                </c:ext>
              </c:extLst>
            </c:dLbl>
            <c:dLbl>
              <c:idx val="3"/>
              <c:layout>
                <c:manualLayout>
                  <c:x val="5.8618162114245555E-3"/>
                  <c:y val="0.10695490336435218"/>
                </c:manualLayout>
              </c:layout>
              <c:spPr>
                <a:solidFill>
                  <a:schemeClr val="lt1"/>
                </a:solidFill>
                <a:ln w="3175" cap="flat" cmpd="sng" algn="ctr">
                  <a:solidFill>
                    <a:schemeClr val="dk1"/>
                  </a:solidFill>
                  <a:prstDash val="solid"/>
                </a:ln>
                <a:effectLst/>
              </c:spPr>
              <c:txPr>
                <a:bodyPr/>
                <a:lstStyle/>
                <a:p>
                  <a:pPr>
                    <a:defRPr sz="1200" b="1">
                      <a:solidFill>
                        <a:schemeClr val="dk1"/>
                      </a:solidFill>
                      <a:latin typeface="Times New Roman" pitchFamily="18" charset="0"/>
                      <a:ea typeface="+mn-ea"/>
                      <a:cs typeface="Times New Roman" pitchFamily="18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3-2096-4B4D-8630-AB90FE0E5482}"/>
                </c:ext>
              </c:extLst>
            </c:dLbl>
            <c:dLbl>
              <c:idx val="4"/>
              <c:layout>
                <c:manualLayout>
                  <c:x val="2.9262886831885704E-3"/>
                  <c:y val="0.10491004533524219"/>
                </c:manualLayout>
              </c:layout>
              <c:spPr>
                <a:solidFill>
                  <a:schemeClr val="lt1"/>
                </a:solidFill>
                <a:ln w="3175" cap="flat" cmpd="sng" algn="ctr">
                  <a:solidFill>
                    <a:schemeClr val="dk1"/>
                  </a:solidFill>
                  <a:prstDash val="solid"/>
                </a:ln>
                <a:effectLst/>
              </c:spPr>
              <c:txPr>
                <a:bodyPr/>
                <a:lstStyle/>
                <a:p>
                  <a:pPr>
                    <a:defRPr sz="1200" b="1">
                      <a:solidFill>
                        <a:schemeClr val="dk1"/>
                      </a:solidFill>
                      <a:latin typeface="Times New Roman" pitchFamily="18" charset="0"/>
                      <a:ea typeface="+mn-ea"/>
                      <a:cs typeface="Times New Roman" pitchFamily="18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7-2096-4B4D-8630-AB90FE0E5482}"/>
                </c:ext>
              </c:extLst>
            </c:dLbl>
            <c:dLbl>
              <c:idx val="5"/>
              <c:layout>
                <c:manualLayout>
                  <c:x val="4.3978057281070264E-3"/>
                  <c:y val="9.8876322277897083E-2"/>
                </c:manualLayout>
              </c:layout>
              <c:spPr>
                <a:solidFill>
                  <a:schemeClr val="lt1"/>
                </a:solidFill>
                <a:ln w="3175" cap="flat" cmpd="sng" algn="ctr">
                  <a:solidFill>
                    <a:schemeClr val="dk1"/>
                  </a:solidFill>
                  <a:prstDash val="solid"/>
                </a:ln>
                <a:effectLst/>
              </c:spPr>
              <c:txPr>
                <a:bodyPr/>
                <a:lstStyle/>
                <a:p>
                  <a:pPr>
                    <a:defRPr sz="1200" b="1">
                      <a:solidFill>
                        <a:schemeClr val="dk1"/>
                      </a:solidFill>
                      <a:latin typeface="Times New Roman" pitchFamily="18" charset="0"/>
                      <a:ea typeface="+mn-ea"/>
                      <a:cs typeface="Times New Roman" pitchFamily="18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8-2096-4B4D-8630-AB90FE0E5482}"/>
                </c:ext>
              </c:extLst>
            </c:dLbl>
            <c:dLbl>
              <c:idx val="6"/>
              <c:layout>
                <c:manualLayout>
                  <c:x val="8.7904146058749126E-3"/>
                  <c:y val="9.0799331901694147E-2"/>
                </c:manualLayout>
              </c:layout>
              <c:spPr>
                <a:solidFill>
                  <a:schemeClr val="lt1"/>
                </a:solidFill>
                <a:ln w="3175" cap="flat" cmpd="sng" algn="ctr">
                  <a:solidFill>
                    <a:schemeClr val="dk1"/>
                  </a:solidFill>
                  <a:prstDash val="solid"/>
                </a:ln>
                <a:effectLst/>
              </c:spPr>
              <c:txPr>
                <a:bodyPr/>
                <a:lstStyle/>
                <a:p>
                  <a:pPr>
                    <a:defRPr sz="1200" b="1">
                      <a:solidFill>
                        <a:schemeClr val="dk1"/>
                      </a:solidFill>
                      <a:latin typeface="Times New Roman" pitchFamily="18" charset="0"/>
                      <a:ea typeface="+mn-ea"/>
                      <a:cs typeface="Times New Roman" pitchFamily="18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9-2096-4B4D-8630-AB90FE0E5482}"/>
                </c:ext>
              </c:extLst>
            </c:dLbl>
            <c:dLbl>
              <c:idx val="7"/>
              <c:layout>
                <c:manualLayout>
                  <c:x val="1.0266666558880141E-2"/>
                  <c:y val="8.2828282828282834E-2"/>
                </c:manualLayout>
              </c:layout>
              <c:spPr>
                <a:solidFill>
                  <a:schemeClr val="lt1"/>
                </a:solidFill>
                <a:ln w="3175" cap="flat" cmpd="sng" algn="ctr">
                  <a:solidFill>
                    <a:schemeClr val="dk1"/>
                  </a:solidFill>
                  <a:prstDash val="solid"/>
                </a:ln>
                <a:effectLst/>
              </c:spPr>
              <c:txPr>
                <a:bodyPr/>
                <a:lstStyle/>
                <a:p>
                  <a:pPr>
                    <a:defRPr sz="1200" b="1">
                      <a:solidFill>
                        <a:schemeClr val="dk1"/>
                      </a:solidFill>
                      <a:latin typeface="Times New Roman" pitchFamily="18" charset="0"/>
                      <a:ea typeface="+mn-ea"/>
                      <a:cs typeface="Times New Roman" pitchFamily="18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A-2096-4B4D-8630-AB90FE0E5482}"/>
                </c:ext>
              </c:extLst>
            </c:dLbl>
            <c:spPr>
              <a:solidFill>
                <a:schemeClr val="lt1"/>
              </a:solidFill>
              <a:ln w="3175" cap="flat" cmpd="sng" algn="ctr">
                <a:solidFill>
                  <a:schemeClr val="dk1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dk1"/>
                    </a:solidFill>
                    <a:latin typeface="Times New Roman" pitchFamily="18" charset="0"/>
                    <a:ea typeface="+mn-ea"/>
                    <a:cs typeface="Times New Roman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Data!$A$5:$A$12</c:f>
              <c:strCache>
                <c:ptCount val="8"/>
                <c:pt idx="0">
                  <c:v>FY20</c:v>
                </c:pt>
                <c:pt idx="1">
                  <c:v>FY19</c:v>
                </c:pt>
                <c:pt idx="2">
                  <c:v>FY18</c:v>
                </c:pt>
                <c:pt idx="3">
                  <c:v>FY17</c:v>
                </c:pt>
                <c:pt idx="4">
                  <c:v>FY16</c:v>
                </c:pt>
                <c:pt idx="5">
                  <c:v>FY15</c:v>
                </c:pt>
                <c:pt idx="6">
                  <c:v>FY14</c:v>
                </c:pt>
                <c:pt idx="7">
                  <c:v>FY13</c:v>
                </c:pt>
              </c:strCache>
            </c:strRef>
          </c:cat>
          <c:val>
            <c:numRef>
              <c:f>Data!$P$20:$W$20</c:f>
              <c:numCache>
                <c:formatCode>0.00%</c:formatCode>
                <c:ptCount val="8"/>
                <c:pt idx="0">
                  <c:v>0.48798168637924466</c:v>
                </c:pt>
                <c:pt idx="1">
                  <c:v>0.52214891611687086</c:v>
                </c:pt>
                <c:pt idx="2">
                  <c:v>0.51286764705882359</c:v>
                </c:pt>
                <c:pt idx="3">
                  <c:v>0.49840627802690579</c:v>
                </c:pt>
                <c:pt idx="4">
                  <c:v>0.51545945945945948</c:v>
                </c:pt>
                <c:pt idx="5">
                  <c:v>0.50651302605210424</c:v>
                </c:pt>
                <c:pt idx="6">
                  <c:v>0.53458472615068142</c:v>
                </c:pt>
                <c:pt idx="7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B-2096-4B4D-8630-AB90FE0E54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37240960"/>
        <c:axId val="137242496"/>
        <c:axId val="102389504"/>
      </c:bar3DChart>
      <c:catAx>
        <c:axId val="1372409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 b="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37242496"/>
        <c:crosses val="autoZero"/>
        <c:auto val="1"/>
        <c:lblAlgn val="ctr"/>
        <c:lblOffset val="100"/>
        <c:noMultiLvlLbl val="0"/>
      </c:catAx>
      <c:valAx>
        <c:axId val="137242496"/>
        <c:scaling>
          <c:orientation val="minMax"/>
        </c:scaling>
        <c:delete val="0"/>
        <c:axPos val="l"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600" b="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37240960"/>
        <c:crosses val="autoZero"/>
        <c:crossBetween val="between"/>
      </c:valAx>
      <c:serAx>
        <c:axId val="102389504"/>
        <c:scaling>
          <c:orientation val="minMax"/>
        </c:scaling>
        <c:delete val="1"/>
        <c:axPos val="b"/>
        <c:majorTickMark val="out"/>
        <c:minorTickMark val="none"/>
        <c:tickLblPos val="nextTo"/>
        <c:crossAx val="137242496"/>
        <c:crosses val="autoZero"/>
      </c:serAx>
    </c:plotArea>
    <c:legend>
      <c:legendPos val="r"/>
      <c:layout/>
      <c:overlay val="0"/>
      <c:spPr>
        <a:noFill/>
      </c:spPr>
      <c:txPr>
        <a:bodyPr/>
        <a:lstStyle/>
        <a:p>
          <a:pPr>
            <a:defRPr sz="1600" b="0">
              <a:latin typeface="Times New Roman" pitchFamily="18" charset="0"/>
              <a:cs typeface="Times New Roman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0.4537</cdr:x>
      <cdr:y>0.20168</cdr:y>
    </cdr:from>
    <cdr:to>
      <cdr:x>0.5625</cdr:x>
      <cdr:y>0.26209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733800" y="1066800"/>
          <a:ext cx="895380" cy="319545"/>
        </a:xfrm>
        <a:prstGeom xmlns:a="http://schemas.openxmlformats.org/drawingml/2006/main" prst="rect">
          <a:avLst/>
        </a:prstGeom>
        <a:solidFill xmlns:a="http://schemas.openxmlformats.org/drawingml/2006/main">
          <a:schemeClr val="lt1">
            <a:alpha val="0"/>
          </a:schemeClr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dk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500" b="1" dirty="0">
              <a:latin typeface="Times New Roman" pitchFamily="18" charset="0"/>
              <a:cs typeface="Times New Roman" pitchFamily="18" charset="0"/>
            </a:rPr>
            <a:t>$1,635.7</a:t>
          </a:r>
        </a:p>
      </cdr:txBody>
    </cdr:sp>
  </cdr:relSizeAnchor>
  <cdr:relSizeAnchor xmlns:cdr="http://schemas.openxmlformats.org/drawingml/2006/chartDrawing">
    <cdr:from>
      <cdr:x>0.26121</cdr:x>
      <cdr:y>0.06801</cdr:y>
    </cdr:from>
    <cdr:to>
      <cdr:x>0.34081</cdr:x>
      <cdr:y>0.11128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264617" y="427653"/>
          <a:ext cx="690077" cy="27214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0.5463</cdr:x>
      <cdr:y>0.21609</cdr:y>
    </cdr:from>
    <cdr:to>
      <cdr:x>0.64815</cdr:x>
      <cdr:y>0.28812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4495800" y="1143000"/>
          <a:ext cx="838200" cy="381000"/>
        </a:xfrm>
        <a:prstGeom xmlns:a="http://schemas.openxmlformats.org/drawingml/2006/main" prst="rect">
          <a:avLst/>
        </a:prstGeom>
        <a:solidFill xmlns:a="http://schemas.openxmlformats.org/drawingml/2006/main">
          <a:schemeClr val="lt1">
            <a:alpha val="0"/>
          </a:schemeClr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dk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500" b="1" dirty="0" smtClean="0">
              <a:latin typeface="Times New Roman" pitchFamily="18" charset="0"/>
              <a:cs typeface="Times New Roman" pitchFamily="18" charset="0"/>
            </a:rPr>
            <a:t>$1,600.3</a:t>
          </a:r>
          <a:r>
            <a:rPr lang="en-US" sz="1500" b="1" dirty="0">
              <a:latin typeface="Times New Roman" pitchFamily="18" charset="0"/>
              <a:cs typeface="Times New Roman" pitchFamily="18" charset="0"/>
            </a:rPr>
            <a:t>	</a:t>
          </a:r>
        </a:p>
      </cdr:txBody>
    </cdr:sp>
  </cdr:relSizeAnchor>
  <cdr:relSizeAnchor xmlns:cdr="http://schemas.openxmlformats.org/drawingml/2006/chartDrawing">
    <cdr:from>
      <cdr:x>0.25673</cdr:x>
      <cdr:y>0.0541</cdr:y>
    </cdr:from>
    <cdr:to>
      <cdr:x>0.33744</cdr:x>
      <cdr:y>0.1051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2225740" y="340179"/>
          <a:ext cx="699796" cy="32073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0.2926</cdr:x>
      <cdr:y>0.00773</cdr:y>
    </cdr:from>
    <cdr:to>
      <cdr:x>0.74439</cdr:x>
      <cdr:y>0.1762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2536760" y="48598"/>
          <a:ext cx="3916913" cy="10594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 anchor="ctr"/>
        <a:lstStyle xmlns:a="http://schemas.openxmlformats.org/drawingml/2006/main"/>
        <a:p xmlns:a="http://schemas.openxmlformats.org/drawingml/2006/main">
          <a:pPr algn="ctr"/>
          <a:endParaRPr lang="en-US" sz="1100" dirty="0"/>
        </a:p>
      </cdr:txBody>
    </cdr:sp>
  </cdr:relSizeAnchor>
  <cdr:relSizeAnchor xmlns:cdr="http://schemas.openxmlformats.org/drawingml/2006/chartDrawing">
    <cdr:from>
      <cdr:x>0.37332</cdr:x>
      <cdr:y>0.09428</cdr:y>
    </cdr:from>
    <cdr:to>
      <cdr:x>0.46749</cdr:x>
      <cdr:y>0.16074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3236556" y="592883"/>
          <a:ext cx="816429" cy="4179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0.39238</cdr:x>
      <cdr:y>0.13756</cdr:y>
    </cdr:from>
    <cdr:to>
      <cdr:x>0.50112</cdr:x>
      <cdr:y>0.18702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3401786" y="865026"/>
          <a:ext cx="942780" cy="3110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0.62963</cdr:x>
      <cdr:y>0.30252</cdr:y>
    </cdr:from>
    <cdr:to>
      <cdr:x>0.72156</cdr:x>
      <cdr:y>0.36831</cdr:y>
    </cdr:to>
    <cdr:sp macro="" textlink="">
      <cdr:nvSpPr>
        <cdr:cNvPr id="13" name="TextBox 12"/>
        <cdr:cNvSpPr txBox="1"/>
      </cdr:nvSpPr>
      <cdr:spPr>
        <a:xfrm xmlns:a="http://schemas.openxmlformats.org/drawingml/2006/main">
          <a:off x="5181600" y="1600200"/>
          <a:ext cx="756548" cy="347982"/>
        </a:xfrm>
        <a:prstGeom xmlns:a="http://schemas.openxmlformats.org/drawingml/2006/main" prst="rect">
          <a:avLst/>
        </a:prstGeom>
        <a:solidFill xmlns:a="http://schemas.openxmlformats.org/drawingml/2006/main">
          <a:schemeClr val="lt1">
            <a:alpha val="0"/>
          </a:schemeClr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dk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500" b="1" dirty="0">
              <a:latin typeface="Times New Roman" pitchFamily="18" charset="0"/>
              <a:cs typeface="Times New Roman" pitchFamily="18" charset="0"/>
            </a:rPr>
            <a:t>$1,401.7</a:t>
          </a:r>
        </a:p>
      </cdr:txBody>
    </cdr:sp>
  </cdr:relSizeAnchor>
  <cdr:relSizeAnchor xmlns:cdr="http://schemas.openxmlformats.org/drawingml/2006/chartDrawing">
    <cdr:from>
      <cdr:x>0.72222</cdr:x>
      <cdr:y>0.34574</cdr:y>
    </cdr:from>
    <cdr:to>
      <cdr:x>0.80742</cdr:x>
      <cdr:y>0.42076</cdr:y>
    </cdr:to>
    <cdr:sp macro="" textlink="">
      <cdr:nvSpPr>
        <cdr:cNvPr id="14" name="TextBox 13"/>
        <cdr:cNvSpPr txBox="1"/>
      </cdr:nvSpPr>
      <cdr:spPr>
        <a:xfrm xmlns:a="http://schemas.openxmlformats.org/drawingml/2006/main">
          <a:off x="5943600" y="1828800"/>
          <a:ext cx="701162" cy="396852"/>
        </a:xfrm>
        <a:prstGeom xmlns:a="http://schemas.openxmlformats.org/drawingml/2006/main" prst="rect">
          <a:avLst/>
        </a:prstGeom>
        <a:solidFill xmlns:a="http://schemas.openxmlformats.org/drawingml/2006/main">
          <a:schemeClr val="lt1">
            <a:alpha val="0"/>
          </a:schemeClr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dk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500" b="1" dirty="0">
              <a:latin typeface="Times New Roman" pitchFamily="18" charset="0"/>
              <a:cs typeface="Times New Roman" pitchFamily="18" charset="0"/>
            </a:rPr>
            <a:t>$1,264.4</a:t>
          </a:r>
        </a:p>
      </cdr:txBody>
    </cdr:sp>
  </cdr:relSizeAnchor>
  <cdr:relSizeAnchor xmlns:cdr="http://schemas.openxmlformats.org/drawingml/2006/chartDrawing">
    <cdr:from>
      <cdr:x>0.81481</cdr:x>
      <cdr:y>0.38896</cdr:y>
    </cdr:from>
    <cdr:to>
      <cdr:x>0.89862</cdr:x>
      <cdr:y>0.447</cdr:y>
    </cdr:to>
    <cdr:sp macro="" textlink="">
      <cdr:nvSpPr>
        <cdr:cNvPr id="15" name="TextBox 14"/>
        <cdr:cNvSpPr txBox="1"/>
      </cdr:nvSpPr>
      <cdr:spPr>
        <a:xfrm xmlns:a="http://schemas.openxmlformats.org/drawingml/2006/main">
          <a:off x="6705600" y="2057400"/>
          <a:ext cx="689723" cy="307013"/>
        </a:xfrm>
        <a:prstGeom xmlns:a="http://schemas.openxmlformats.org/drawingml/2006/main" prst="rect">
          <a:avLst/>
        </a:prstGeom>
        <a:solidFill xmlns:a="http://schemas.openxmlformats.org/drawingml/2006/main">
          <a:schemeClr val="lt1">
            <a:alpha val="0"/>
          </a:schemeClr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dk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500" b="1" dirty="0">
              <a:latin typeface="Times New Roman" pitchFamily="18" charset="0"/>
              <a:cs typeface="Times New Roman" pitchFamily="18" charset="0"/>
            </a:rPr>
            <a:t>$1,199.2</a:t>
          </a:r>
        </a:p>
      </cdr:txBody>
    </cdr:sp>
  </cdr:relSizeAnchor>
  <cdr:relSizeAnchor xmlns:cdr="http://schemas.openxmlformats.org/drawingml/2006/chartDrawing">
    <cdr:from>
      <cdr:x>0.19444</cdr:x>
      <cdr:y>0.01441</cdr:y>
    </cdr:from>
    <cdr:to>
      <cdr:x>0.28524</cdr:x>
      <cdr:y>0.06909</cdr:y>
    </cdr:to>
    <cdr:sp macro="" textlink="">
      <cdr:nvSpPr>
        <cdr:cNvPr id="16" name="TextBox 15"/>
        <cdr:cNvSpPr txBox="1"/>
      </cdr:nvSpPr>
      <cdr:spPr>
        <a:xfrm xmlns:a="http://schemas.openxmlformats.org/drawingml/2006/main">
          <a:off x="1600200" y="76200"/>
          <a:ext cx="747247" cy="289233"/>
        </a:xfrm>
        <a:prstGeom xmlns:a="http://schemas.openxmlformats.org/drawingml/2006/main" prst="rect">
          <a:avLst/>
        </a:prstGeom>
        <a:solidFill xmlns:a="http://schemas.openxmlformats.org/drawingml/2006/main">
          <a:schemeClr val="lt1">
            <a:alpha val="0"/>
          </a:schemeClr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dk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500" b="1" dirty="0">
              <a:latin typeface="Times New Roman" pitchFamily="18" charset="0"/>
              <a:cs typeface="Times New Roman" pitchFamily="18" charset="0"/>
            </a:rPr>
            <a:t>$2,106.4</a:t>
          </a:r>
        </a:p>
      </cdr:txBody>
    </cdr:sp>
  </cdr:relSizeAnchor>
  <cdr:relSizeAnchor xmlns:cdr="http://schemas.openxmlformats.org/drawingml/2006/chartDrawing">
    <cdr:from>
      <cdr:x>0.28704</cdr:x>
      <cdr:y>0.05762</cdr:y>
    </cdr:from>
    <cdr:to>
      <cdr:x>0.37336</cdr:x>
      <cdr:y>0.12965</cdr:y>
    </cdr:to>
    <cdr:sp macro="" textlink="">
      <cdr:nvSpPr>
        <cdr:cNvPr id="17" name="TextBox 16"/>
        <cdr:cNvSpPr txBox="1"/>
      </cdr:nvSpPr>
      <cdr:spPr>
        <a:xfrm xmlns:a="http://schemas.openxmlformats.org/drawingml/2006/main">
          <a:off x="2362200" y="304800"/>
          <a:ext cx="710380" cy="381000"/>
        </a:xfrm>
        <a:prstGeom xmlns:a="http://schemas.openxmlformats.org/drawingml/2006/main" prst="rect">
          <a:avLst/>
        </a:prstGeom>
        <a:solidFill xmlns:a="http://schemas.openxmlformats.org/drawingml/2006/main">
          <a:schemeClr val="lt1">
            <a:alpha val="0"/>
          </a:schemeClr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dk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500" b="1" dirty="0">
              <a:latin typeface="Times New Roman" pitchFamily="18" charset="0"/>
              <a:cs typeface="Times New Roman" pitchFamily="18" charset="0"/>
            </a:rPr>
            <a:t>$1,980.9</a:t>
          </a:r>
        </a:p>
      </cdr:txBody>
    </cdr:sp>
  </cdr:relSizeAnchor>
  <cdr:relSizeAnchor xmlns:cdr="http://schemas.openxmlformats.org/drawingml/2006/chartDrawing">
    <cdr:from>
      <cdr:x>0.37037</cdr:x>
      <cdr:y>0.14406</cdr:y>
    </cdr:from>
    <cdr:to>
      <cdr:x>0.48148</cdr:x>
      <cdr:y>0.20834</cdr:y>
    </cdr:to>
    <cdr:sp macro="" textlink="">
      <cdr:nvSpPr>
        <cdr:cNvPr id="19" name="TextBox 1"/>
        <cdr:cNvSpPr txBox="1"/>
      </cdr:nvSpPr>
      <cdr:spPr>
        <a:xfrm xmlns:a="http://schemas.openxmlformats.org/drawingml/2006/main">
          <a:off x="3048000" y="762000"/>
          <a:ext cx="914400" cy="340030"/>
        </a:xfrm>
        <a:prstGeom xmlns:a="http://schemas.openxmlformats.org/drawingml/2006/main" prst="rect">
          <a:avLst/>
        </a:prstGeom>
        <a:solidFill xmlns:a="http://schemas.openxmlformats.org/drawingml/2006/main">
          <a:schemeClr val="lt1">
            <a:alpha val="0"/>
          </a:schemeClr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dk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500" b="1" dirty="0" smtClean="0">
              <a:latin typeface="Times New Roman" pitchFamily="18" charset="0"/>
              <a:cs typeface="Times New Roman" pitchFamily="18" charset="0"/>
            </a:rPr>
            <a:t>$1,750.2</a:t>
          </a:r>
          <a:endParaRPr lang="en-US" sz="1500" b="1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0.50181</cdr:x>
      <cdr:y>0.075</cdr:y>
    </cdr:from>
    <cdr:to>
      <cdr:x>0.60745</cdr:x>
      <cdr:y>0.2206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343819" y="471016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0.23096</cdr:x>
      <cdr:y>0.14333</cdr:y>
    </cdr:from>
    <cdr:to>
      <cdr:x>0.88634</cdr:x>
      <cdr:y>0.28893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999203" y="900165"/>
          <a:ext cx="5673132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0.28913</cdr:x>
      <cdr:y>0</cdr:y>
    </cdr:from>
    <cdr:to>
      <cdr:x>0.74244</cdr:x>
      <cdr:y>0.15731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2379406" y="0"/>
          <a:ext cx="3730578" cy="9159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en-US" sz="1400" b="1" dirty="0">
              <a:latin typeface="Times New Roman" panose="02020603050405020304" pitchFamily="18" charset="0"/>
              <a:cs typeface="Times New Roman" panose="02020603050405020304" pitchFamily="18" charset="0"/>
            </a:rPr>
            <a:t>South Carolina Education</a:t>
          </a:r>
          <a:r>
            <a:rPr lang="en-US" sz="1400" b="1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Lottery</a:t>
          </a:r>
        </a:p>
        <a:p xmlns:a="http://schemas.openxmlformats.org/drawingml/2006/main">
          <a:pPr algn="ctr"/>
          <a:r>
            <a:rPr lang="en-US" sz="1400" b="1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Transfers FY </a:t>
          </a:r>
          <a:r>
            <a:rPr lang="en-US" sz="1400" b="1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2013-2020</a:t>
          </a:r>
          <a:endParaRPr lang="en-US" sz="1400" b="1" baseline="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pPr algn="ctr"/>
          <a:r>
            <a:rPr lang="en-US" sz="1400" b="1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July - June</a:t>
          </a:r>
        </a:p>
        <a:p xmlns:a="http://schemas.openxmlformats.org/drawingml/2006/main">
          <a:pPr algn="ctr"/>
          <a:r>
            <a:rPr lang="en-US" sz="1400" b="0" i="1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(Amounts in Millions)</a:t>
          </a:r>
          <a:endParaRPr lang="en-US" sz="1400" b="0" i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0.38694</cdr:x>
      <cdr:y>0.955</cdr:y>
    </cdr:from>
    <cdr:to>
      <cdr:x>0.64813</cdr:x>
      <cdr:y>1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3349451" y="5997610"/>
          <a:ext cx="2260879" cy="2826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0.40266</cdr:x>
      <cdr:y>0.95333</cdr:y>
    </cdr:from>
    <cdr:to>
      <cdr:x>0.62196</cdr:x>
      <cdr:y>1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3485522" y="5987142"/>
          <a:ext cx="1898301" cy="2930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endParaRPr lang="en-US" sz="110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0.11155</cdr:x>
      <cdr:y>0.13103</cdr:y>
    </cdr:from>
    <cdr:to>
      <cdr:x>0.33257</cdr:x>
      <cdr:y>0.17836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011517" y="824160"/>
          <a:ext cx="2004218" cy="2976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0.05983</cdr:x>
      <cdr:y>0.14437</cdr:y>
    </cdr:from>
    <cdr:to>
      <cdr:x>0.26783</cdr:x>
      <cdr:y>0.32205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547913" y="990601"/>
          <a:ext cx="1905000" cy="1219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0.03487</cdr:x>
      <cdr:y>0.13326</cdr:y>
    </cdr:from>
    <cdr:to>
      <cdr:x>0.35935</cdr:x>
      <cdr:y>0.32205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319357" y="914381"/>
          <a:ext cx="2971755" cy="12954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 b="1" i="1" dirty="0" smtClean="0">
              <a:solidFill>
                <a:srgbClr val="FF0000"/>
              </a:solidFill>
            </a:rPr>
            <a:t>Expense Controls:</a:t>
          </a:r>
        </a:p>
        <a:p xmlns:a="http://schemas.openxmlformats.org/drawingml/2006/main">
          <a:r>
            <a:rPr lang="en-US" sz="1100" b="1" i="1" dirty="0" smtClean="0"/>
            <a:t>Since FY </a:t>
          </a:r>
          <a:r>
            <a:rPr lang="en-US" sz="1100" b="1" i="1" dirty="0" smtClean="0"/>
            <a:t>2013 SCEL’s </a:t>
          </a:r>
          <a:r>
            <a:rPr lang="en-US" sz="1100" b="1" i="1" dirty="0" smtClean="0"/>
            <a:t>revenues have </a:t>
          </a:r>
        </a:p>
        <a:p xmlns:a="http://schemas.openxmlformats.org/drawingml/2006/main">
          <a:r>
            <a:rPr lang="en-US" b="1" i="1" dirty="0" smtClean="0"/>
            <a:t>increased by </a:t>
          </a:r>
          <a:r>
            <a:rPr lang="en-US" b="1" i="1" dirty="0" smtClean="0"/>
            <a:t>75.1</a:t>
          </a:r>
          <a:r>
            <a:rPr lang="en-US" b="1" i="1" dirty="0" smtClean="0"/>
            <a:t>% </a:t>
          </a:r>
          <a:r>
            <a:rPr lang="en-US" b="1" i="1" dirty="0" smtClean="0"/>
            <a:t>while combined </a:t>
          </a:r>
        </a:p>
        <a:p xmlns:a="http://schemas.openxmlformats.org/drawingml/2006/main">
          <a:r>
            <a:rPr lang="en-US" b="1" i="1" dirty="0"/>
            <a:t>o</a:t>
          </a:r>
          <a:r>
            <a:rPr lang="en-US" b="1" i="1" dirty="0" smtClean="0"/>
            <a:t>perating and advertising expenses </a:t>
          </a:r>
        </a:p>
        <a:p xmlns:a="http://schemas.openxmlformats.org/drawingml/2006/main">
          <a:r>
            <a:rPr lang="en-US" sz="1100" b="1" i="1" dirty="0" smtClean="0"/>
            <a:t>(“overhead”) have only increased by</a:t>
          </a:r>
        </a:p>
        <a:p xmlns:a="http://schemas.openxmlformats.org/drawingml/2006/main">
          <a:r>
            <a:rPr lang="en-US" b="1" i="1" dirty="0" smtClean="0"/>
            <a:t>17.7% </a:t>
          </a:r>
          <a:r>
            <a:rPr lang="en-US" b="1" i="1" dirty="0" smtClean="0"/>
            <a:t>- an annualized increase of only</a:t>
          </a:r>
        </a:p>
        <a:p xmlns:a="http://schemas.openxmlformats.org/drawingml/2006/main">
          <a:r>
            <a:rPr lang="en-US" b="1" i="1" dirty="0" smtClean="0"/>
            <a:t>2.6</a:t>
          </a:r>
          <a:r>
            <a:rPr lang="en-US" sz="1100" b="1" i="1" dirty="0" smtClean="0"/>
            <a:t>%.</a:t>
          </a:r>
          <a:endParaRPr lang="en-US" sz="1100" b="1" i="1" dirty="0"/>
        </a:p>
      </cdr:txBody>
    </cdr:sp>
  </cdr:relSizeAnchor>
</c:userShapes>
</file>

<file path=ppt/drawings/drawing4.xml><?xml version="1.0" encoding="utf-8"?>
<c:userShapes xmlns:c="http://schemas.openxmlformats.org/drawingml/2006/chart">
  <cdr:absSizeAnchor xmlns:cdr="http://schemas.openxmlformats.org/drawingml/2006/chartDrawing">
    <cdr:from>
      <cdr:x>0.41428</cdr:x>
      <cdr:y>0.9465</cdr:y>
    </cdr:from>
    <cdr:ext cx="0" cy="0"/>
    <cdr:sp macro="" textlink="">
      <cdr:nvSpPr>
        <cdr:cNvPr id="2" name="TextBox 1"/>
        <cdr:cNvSpPr txBox="1"/>
      </cdr:nvSpPr>
      <cdr:spPr>
        <a:xfrm xmlns:a="http://schemas.openxmlformats.org/drawingml/2006/main">
          <a:off x="4708127" y="5292634"/>
          <a:ext cx="2054624" cy="3393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fld id="{F285FF23-5B15-4C02-B20F-D7DBDF8FB72A}" type="TxLink">
            <a:rPr lang="en-US" sz="1400" b="1" i="0" u="none" strike="noStrike">
              <a:solidFill>
                <a:srgbClr val="000000"/>
              </a:solidFill>
              <a:latin typeface="Arial"/>
              <a:cs typeface="Arial"/>
            </a:rPr>
            <a:pPr/>
            <a:t>FY21 Week Ending</a:t>
          </a:fld>
          <a:endParaRPr lang="en-US" sz="1400" b="1"/>
        </a:p>
      </cdr:txBody>
    </cdr:sp>
  </cdr:abs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0.02376</cdr:x>
      <cdr:y>0.66389</cdr:y>
    </cdr:from>
    <cdr:to>
      <cdr:x>0.0583</cdr:x>
      <cdr:y>0.72541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263519" y="3841387"/>
          <a:ext cx="396834" cy="32045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clip" wrap="none" rtlCol="0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0.06818</cdr:x>
      <cdr:y>0.64411</cdr:y>
    </cdr:from>
    <cdr:to>
      <cdr:x>0.0789</cdr:x>
      <cdr:y>0.67315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774700" y="3717925"/>
          <a:ext cx="127000" cy="177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0.08549</cdr:x>
      <cdr:y>0.70147</cdr:y>
    </cdr:from>
    <cdr:to>
      <cdr:x>0.08623</cdr:x>
      <cdr:y>0.70246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1016000" y="41275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0.05635</cdr:x>
      <cdr:y>0.67097</cdr:y>
    </cdr:from>
    <cdr:to>
      <cdr:x>0.10913</cdr:x>
      <cdr:y>0.74707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635044" y="3886220"/>
          <a:ext cx="622273" cy="36830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clip" wrap="square" rtlCol="0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0.15413</cdr:x>
      <cdr:y>0.66914</cdr:y>
    </cdr:from>
    <cdr:to>
      <cdr:x>0.19802</cdr:x>
      <cdr:y>0.74449</cdr:y>
    </cdr:to>
    <cdr:sp macro="" textlink="">
      <cdr:nvSpPr>
        <cdr:cNvPr id="15" name="TextBox 14"/>
        <cdr:cNvSpPr txBox="1"/>
      </cdr:nvSpPr>
      <cdr:spPr>
        <a:xfrm xmlns:a="http://schemas.openxmlformats.org/drawingml/2006/main">
          <a:off x="1778087" y="3873503"/>
          <a:ext cx="507933" cy="36825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clip" wrap="square" rtlCol="0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0.28143</cdr:x>
      <cdr:y>0.6687</cdr:y>
    </cdr:from>
    <cdr:to>
      <cdr:x>0.33448</cdr:x>
      <cdr:y>0.7855</cdr:y>
    </cdr:to>
    <cdr:sp macro="" textlink="">
      <cdr:nvSpPr>
        <cdr:cNvPr id="17" name="TextBox 16"/>
        <cdr:cNvSpPr txBox="1"/>
      </cdr:nvSpPr>
      <cdr:spPr>
        <a:xfrm xmlns:a="http://schemas.openxmlformats.org/drawingml/2006/main">
          <a:off x="3266353" y="4465511"/>
          <a:ext cx="619848" cy="56368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clip" wrap="none" rtlCol="0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0.19973</cdr:x>
      <cdr:y>0.66342</cdr:y>
    </cdr:from>
    <cdr:to>
      <cdr:x>0.24532</cdr:x>
      <cdr:y>0.72618</cdr:y>
    </cdr:to>
    <cdr:sp macro="" textlink="">
      <cdr:nvSpPr>
        <cdr:cNvPr id="19" name="TextBox 18"/>
        <cdr:cNvSpPr txBox="1"/>
      </cdr:nvSpPr>
      <cdr:spPr>
        <a:xfrm xmlns:a="http://schemas.openxmlformats.org/drawingml/2006/main">
          <a:off x="2311400" y="3835403"/>
          <a:ext cx="533394" cy="3302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clip" wrap="square" rtlCol="0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0.21753</cdr:x>
      <cdr:y>0.6839</cdr:y>
    </cdr:from>
    <cdr:to>
      <cdr:x>0.28786</cdr:x>
      <cdr:y>0.80334</cdr:y>
    </cdr:to>
    <cdr:sp macro="" textlink="">
      <cdr:nvSpPr>
        <cdr:cNvPr id="20" name="TextBox 19"/>
        <cdr:cNvSpPr txBox="1"/>
      </cdr:nvSpPr>
      <cdr:spPr>
        <a:xfrm xmlns:a="http://schemas.openxmlformats.org/drawingml/2006/main">
          <a:off x="2514589" y="3962397"/>
          <a:ext cx="825494" cy="4444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clip" wrap="square" rtlCol="0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0.26203</cdr:x>
      <cdr:y>0.63183</cdr:y>
    </cdr:from>
    <cdr:to>
      <cdr:x>0.30956</cdr:x>
      <cdr:y>0.69683</cdr:y>
    </cdr:to>
    <cdr:sp macro="" textlink="">
      <cdr:nvSpPr>
        <cdr:cNvPr id="21" name="TextBox 20"/>
        <cdr:cNvSpPr txBox="1"/>
      </cdr:nvSpPr>
      <cdr:spPr>
        <a:xfrm xmlns:a="http://schemas.openxmlformats.org/drawingml/2006/main">
          <a:off x="3035300" y="3644900"/>
          <a:ext cx="558800" cy="3937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0.23459</cdr:x>
      <cdr:y>0.67975</cdr:y>
    </cdr:from>
    <cdr:to>
      <cdr:x>0.30079</cdr:x>
      <cdr:y>0.80334</cdr:y>
    </cdr:to>
    <cdr:sp macro="" textlink="">
      <cdr:nvSpPr>
        <cdr:cNvPr id="22" name="TextBox 21"/>
        <cdr:cNvSpPr txBox="1"/>
      </cdr:nvSpPr>
      <cdr:spPr>
        <a:xfrm xmlns:a="http://schemas.openxmlformats.org/drawingml/2006/main">
          <a:off x="2717754" y="3936989"/>
          <a:ext cx="774804" cy="46989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clip" wrap="square" rtlCol="0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0.25545</cdr:x>
      <cdr:y>0.6712</cdr:y>
    </cdr:from>
    <cdr:to>
      <cdr:x>0.30164</cdr:x>
      <cdr:y>0.76088</cdr:y>
    </cdr:to>
    <cdr:sp macro="" textlink="">
      <cdr:nvSpPr>
        <cdr:cNvPr id="23" name="TextBox 22"/>
        <cdr:cNvSpPr txBox="1"/>
      </cdr:nvSpPr>
      <cdr:spPr>
        <a:xfrm xmlns:a="http://schemas.openxmlformats.org/drawingml/2006/main">
          <a:off x="2959139" y="3886191"/>
          <a:ext cx="546008" cy="4063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clip" wrap="square" rtlCol="0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0.27191</cdr:x>
      <cdr:y>0.67818</cdr:y>
    </cdr:from>
    <cdr:to>
      <cdr:x>0.32823</cdr:x>
      <cdr:y>0.78953</cdr:y>
    </cdr:to>
    <cdr:sp macro="" textlink="">
      <cdr:nvSpPr>
        <cdr:cNvPr id="24" name="TextBox 23"/>
        <cdr:cNvSpPr txBox="1"/>
      </cdr:nvSpPr>
      <cdr:spPr>
        <a:xfrm xmlns:a="http://schemas.openxmlformats.org/drawingml/2006/main">
          <a:off x="3149618" y="3924311"/>
          <a:ext cx="660349" cy="4444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clip" wrap="none" rtlCol="0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0.28846</cdr:x>
      <cdr:y>0.66914</cdr:y>
    </cdr:from>
    <cdr:to>
      <cdr:x>0.33785</cdr:x>
      <cdr:y>0.76088</cdr:y>
    </cdr:to>
    <cdr:sp macro="" textlink="">
      <cdr:nvSpPr>
        <cdr:cNvPr id="25" name="TextBox 24"/>
        <cdr:cNvSpPr txBox="1"/>
      </cdr:nvSpPr>
      <cdr:spPr>
        <a:xfrm xmlns:a="http://schemas.openxmlformats.org/drawingml/2006/main">
          <a:off x="3352813" y="3873514"/>
          <a:ext cx="571468" cy="41907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clip" wrap="square" rtlCol="0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0.30019</cdr:x>
      <cdr:y>0.6761</cdr:y>
    </cdr:from>
    <cdr:to>
      <cdr:x>0.36698</cdr:x>
      <cdr:y>0.78451</cdr:y>
    </cdr:to>
    <cdr:sp macro="" textlink="">
      <cdr:nvSpPr>
        <cdr:cNvPr id="26" name="TextBox 25"/>
        <cdr:cNvSpPr txBox="1"/>
      </cdr:nvSpPr>
      <cdr:spPr>
        <a:xfrm xmlns:a="http://schemas.openxmlformats.org/drawingml/2006/main">
          <a:off x="3479800" y="3911600"/>
          <a:ext cx="787400" cy="444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clip" wrap="square" rtlCol="0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0.36278</cdr:x>
      <cdr:y>0.66562</cdr:y>
    </cdr:from>
    <cdr:to>
      <cdr:x>0.40585</cdr:x>
      <cdr:y>0.72379</cdr:y>
    </cdr:to>
    <cdr:sp macro="" textlink="">
      <cdr:nvSpPr>
        <cdr:cNvPr id="29" name="TextBox 28"/>
        <cdr:cNvSpPr txBox="1"/>
      </cdr:nvSpPr>
      <cdr:spPr>
        <a:xfrm xmlns:a="http://schemas.openxmlformats.org/drawingml/2006/main">
          <a:off x="4234544" y="3810001"/>
          <a:ext cx="503463" cy="29935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clip" wrap="square" rtlCol="0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0.37683</cdr:x>
      <cdr:y>0.66992</cdr:y>
    </cdr:from>
    <cdr:to>
      <cdr:x>0.43018</cdr:x>
      <cdr:y>0.75541</cdr:y>
    </cdr:to>
    <cdr:sp macro="" textlink="">
      <cdr:nvSpPr>
        <cdr:cNvPr id="30" name="TextBox 29"/>
        <cdr:cNvSpPr txBox="1"/>
      </cdr:nvSpPr>
      <cdr:spPr>
        <a:xfrm xmlns:a="http://schemas.openxmlformats.org/drawingml/2006/main">
          <a:off x="4397829" y="3837214"/>
          <a:ext cx="625929" cy="39460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clip" wrap="square" rtlCol="0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0.39531</cdr:x>
      <cdr:y>0.67525</cdr:y>
    </cdr:from>
    <cdr:to>
      <cdr:x>0.44984</cdr:x>
      <cdr:y>0.79179</cdr:y>
    </cdr:to>
    <cdr:sp macro="" textlink="">
      <cdr:nvSpPr>
        <cdr:cNvPr id="31" name="TextBox 30"/>
        <cdr:cNvSpPr txBox="1"/>
      </cdr:nvSpPr>
      <cdr:spPr>
        <a:xfrm xmlns:a="http://schemas.openxmlformats.org/drawingml/2006/main">
          <a:off x="4615543" y="3864430"/>
          <a:ext cx="639536" cy="46264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clip" wrap="square" rtlCol="0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0.41964</cdr:x>
      <cdr:y>0.69042</cdr:y>
    </cdr:from>
    <cdr:to>
      <cdr:x>0.47953</cdr:x>
      <cdr:y>0.78108</cdr:y>
    </cdr:to>
    <cdr:sp macro="" textlink="">
      <cdr:nvSpPr>
        <cdr:cNvPr id="5120" name="TextBox 5119"/>
        <cdr:cNvSpPr txBox="1"/>
      </cdr:nvSpPr>
      <cdr:spPr>
        <a:xfrm xmlns:a="http://schemas.openxmlformats.org/drawingml/2006/main">
          <a:off x="4901293" y="3955596"/>
          <a:ext cx="707568" cy="3442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clip" wrap="square" rtlCol="0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0.46807</cdr:x>
      <cdr:y>0.66814</cdr:y>
    </cdr:from>
    <cdr:to>
      <cdr:x>0.51489</cdr:x>
      <cdr:y>0.81125</cdr:y>
    </cdr:to>
    <cdr:sp macro="" textlink="">
      <cdr:nvSpPr>
        <cdr:cNvPr id="5124" name="TextBox 5123"/>
        <cdr:cNvSpPr txBox="1"/>
      </cdr:nvSpPr>
      <cdr:spPr>
        <a:xfrm xmlns:a="http://schemas.openxmlformats.org/drawingml/2006/main">
          <a:off x="5472743" y="3823613"/>
          <a:ext cx="544379" cy="5578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clip" wrap="square" rtlCol="0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0.52142</cdr:x>
      <cdr:y>0.66786</cdr:y>
    </cdr:from>
    <cdr:to>
      <cdr:x>0.57034</cdr:x>
      <cdr:y>0.74313</cdr:y>
    </cdr:to>
    <cdr:sp macro="" textlink="">
      <cdr:nvSpPr>
        <cdr:cNvPr id="5126" name="TextBox 5125"/>
        <cdr:cNvSpPr txBox="1"/>
      </cdr:nvSpPr>
      <cdr:spPr>
        <a:xfrm xmlns:a="http://schemas.openxmlformats.org/drawingml/2006/main">
          <a:off x="6098721" y="3822247"/>
          <a:ext cx="571500" cy="36739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clip" wrap="square" rtlCol="0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0.06399</cdr:x>
      <cdr:y>0.70022</cdr:y>
    </cdr:from>
    <cdr:to>
      <cdr:x>0.06498</cdr:x>
      <cdr:y>0.70022</cdr:y>
    </cdr:to>
    <cdr:sp macro="" textlink="">
      <cdr:nvSpPr>
        <cdr:cNvPr id="5128" name="TextBox 5127"/>
        <cdr:cNvSpPr txBox="1"/>
      </cdr:nvSpPr>
      <cdr:spPr>
        <a:xfrm xmlns:a="http://schemas.openxmlformats.org/drawingml/2006/main">
          <a:off x="767443" y="4005942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0.03722</cdr:x>
      <cdr:y>0.66992</cdr:y>
    </cdr:from>
    <cdr:to>
      <cdr:x>0.08574</cdr:x>
      <cdr:y>0.73445</cdr:y>
    </cdr:to>
    <cdr:sp macro="" textlink="">
      <cdr:nvSpPr>
        <cdr:cNvPr id="5140" name="TextBox 5139"/>
        <cdr:cNvSpPr txBox="1"/>
      </cdr:nvSpPr>
      <cdr:spPr>
        <a:xfrm xmlns:a="http://schemas.openxmlformats.org/drawingml/2006/main">
          <a:off x="407958" y="4476731"/>
          <a:ext cx="573118" cy="3714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clip" wrap="square" rtlCol="0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0.04931</cdr:x>
      <cdr:y>0.66004</cdr:y>
    </cdr:from>
    <cdr:to>
      <cdr:x>0.08961</cdr:x>
      <cdr:y>0.74617</cdr:y>
    </cdr:to>
    <cdr:sp macro="" textlink="">
      <cdr:nvSpPr>
        <cdr:cNvPr id="5141" name="TextBox 5140"/>
        <cdr:cNvSpPr txBox="1"/>
      </cdr:nvSpPr>
      <cdr:spPr>
        <a:xfrm xmlns:a="http://schemas.openxmlformats.org/drawingml/2006/main">
          <a:off x="553628" y="4400569"/>
          <a:ext cx="475071" cy="50480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clip" wrap="square" rtlCol="0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0.08925</cdr:x>
      <cdr:y>0.66702</cdr:y>
    </cdr:from>
    <cdr:to>
      <cdr:x>0.13742</cdr:x>
      <cdr:y>0.75122</cdr:y>
    </cdr:to>
    <cdr:sp macro="" textlink="">
      <cdr:nvSpPr>
        <cdr:cNvPr id="5143" name="TextBox 5142"/>
        <cdr:cNvSpPr txBox="1"/>
      </cdr:nvSpPr>
      <cdr:spPr>
        <a:xfrm xmlns:a="http://schemas.openxmlformats.org/drawingml/2006/main">
          <a:off x="1021662" y="4454500"/>
          <a:ext cx="569013" cy="4699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clip" wrap="square" rtlCol="0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0.10263</cdr:x>
      <cdr:y>0.66642</cdr:y>
    </cdr:from>
    <cdr:to>
      <cdr:x>0.15354</cdr:x>
      <cdr:y>0.80096</cdr:y>
    </cdr:to>
    <cdr:sp macro="" textlink="">
      <cdr:nvSpPr>
        <cdr:cNvPr id="5144" name="TextBox 5143"/>
        <cdr:cNvSpPr txBox="1"/>
      </cdr:nvSpPr>
      <cdr:spPr>
        <a:xfrm xmlns:a="http://schemas.openxmlformats.org/drawingml/2006/main">
          <a:off x="1173616" y="4448194"/>
          <a:ext cx="598034" cy="62863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clip" wrap="square" rtlCol="0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0.14187</cdr:x>
      <cdr:y>0.66758</cdr:y>
    </cdr:from>
    <cdr:to>
      <cdr:x>0.19078</cdr:x>
      <cdr:y>0.74537</cdr:y>
    </cdr:to>
    <cdr:sp macro="" textlink="">
      <cdr:nvSpPr>
        <cdr:cNvPr id="5146" name="TextBox 5145"/>
        <cdr:cNvSpPr txBox="1"/>
      </cdr:nvSpPr>
      <cdr:spPr>
        <a:xfrm xmlns:a="http://schemas.openxmlformats.org/drawingml/2006/main">
          <a:off x="1636525" y="4457719"/>
          <a:ext cx="569056" cy="4444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clip" wrap="square" rtlCol="0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0.16506</cdr:x>
      <cdr:y>0.66703</cdr:y>
    </cdr:from>
    <cdr:to>
      <cdr:x>0.20654</cdr:x>
      <cdr:y>0.74068</cdr:y>
    </cdr:to>
    <cdr:sp macro="" textlink="">
      <cdr:nvSpPr>
        <cdr:cNvPr id="5147" name="TextBox 5146"/>
        <cdr:cNvSpPr txBox="1"/>
      </cdr:nvSpPr>
      <cdr:spPr>
        <a:xfrm xmlns:a="http://schemas.openxmlformats.org/drawingml/2006/main">
          <a:off x="1905000" y="4454538"/>
          <a:ext cx="485775" cy="42226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clip" wrap="square" rtlCol="0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0.25205</cdr:x>
      <cdr:y>0.6672</cdr:y>
    </cdr:from>
    <cdr:to>
      <cdr:x>0.2946</cdr:x>
      <cdr:y>0.74365</cdr:y>
    </cdr:to>
    <cdr:sp macro="" textlink="">
      <cdr:nvSpPr>
        <cdr:cNvPr id="5152" name="TextBox 5151"/>
        <cdr:cNvSpPr txBox="1"/>
      </cdr:nvSpPr>
      <cdr:spPr>
        <a:xfrm xmlns:a="http://schemas.openxmlformats.org/drawingml/2006/main">
          <a:off x="2923434" y="4455528"/>
          <a:ext cx="492542" cy="43542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clip" wrap="square" rtlCol="0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0.32428</cdr:x>
      <cdr:y>0.66098</cdr:y>
    </cdr:from>
    <cdr:to>
      <cdr:x>0.35785</cdr:x>
      <cdr:y>0.74452</cdr:y>
    </cdr:to>
    <cdr:sp macro="" textlink="">
      <cdr:nvSpPr>
        <cdr:cNvPr id="5155" name="TextBox 5154"/>
        <cdr:cNvSpPr txBox="1"/>
      </cdr:nvSpPr>
      <cdr:spPr>
        <a:xfrm xmlns:a="http://schemas.openxmlformats.org/drawingml/2006/main">
          <a:off x="3762284" y="4410094"/>
          <a:ext cx="400141" cy="4857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clip" wrap="none" rtlCol="0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0.35913</cdr:x>
      <cdr:y>0.6653</cdr:y>
    </cdr:from>
    <cdr:to>
      <cdr:x>0.41083</cdr:x>
      <cdr:y>0.758</cdr:y>
    </cdr:to>
    <cdr:sp macro="" textlink="">
      <cdr:nvSpPr>
        <cdr:cNvPr id="5157" name="TextBox 5156"/>
        <cdr:cNvSpPr txBox="1"/>
      </cdr:nvSpPr>
      <cdr:spPr>
        <a:xfrm xmlns:a="http://schemas.openxmlformats.org/drawingml/2006/main">
          <a:off x="4174327" y="4441831"/>
          <a:ext cx="607224" cy="5016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clip" wrap="none" rtlCol="0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0.51072</cdr:x>
      <cdr:y>0.66362</cdr:y>
    </cdr:from>
    <cdr:to>
      <cdr:x>0.54548</cdr:x>
      <cdr:y>0.72414</cdr:y>
    </cdr:to>
    <cdr:sp macro="" textlink="">
      <cdr:nvSpPr>
        <cdr:cNvPr id="5165" name="TextBox 5164"/>
        <cdr:cNvSpPr txBox="1"/>
      </cdr:nvSpPr>
      <cdr:spPr>
        <a:xfrm xmlns:a="http://schemas.openxmlformats.org/drawingml/2006/main">
          <a:off x="5943523" y="4426591"/>
          <a:ext cx="399474" cy="3682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clip" wrap="none" rtlCol="0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0.51986</cdr:x>
      <cdr:y>0.66758</cdr:y>
    </cdr:from>
    <cdr:to>
      <cdr:x>0.56801</cdr:x>
      <cdr:y>0.77948</cdr:y>
    </cdr:to>
    <cdr:sp macro="" textlink="">
      <cdr:nvSpPr>
        <cdr:cNvPr id="5166" name="TextBox 5165"/>
        <cdr:cNvSpPr txBox="1"/>
      </cdr:nvSpPr>
      <cdr:spPr>
        <a:xfrm xmlns:a="http://schemas.openxmlformats.org/drawingml/2006/main">
          <a:off x="6057899" y="4457719"/>
          <a:ext cx="562995" cy="55243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clip" wrap="square" rtlCol="0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0.56014</cdr:x>
      <cdr:y>0.66562</cdr:y>
    </cdr:from>
    <cdr:to>
      <cdr:x>0.6033</cdr:x>
      <cdr:y>0.75486</cdr:y>
    </cdr:to>
    <cdr:sp macro="" textlink="">
      <cdr:nvSpPr>
        <cdr:cNvPr id="5168" name="TextBox 5167"/>
        <cdr:cNvSpPr txBox="1"/>
      </cdr:nvSpPr>
      <cdr:spPr>
        <a:xfrm xmlns:a="http://schemas.openxmlformats.org/drawingml/2006/main">
          <a:off x="6526867" y="4444994"/>
          <a:ext cx="502583" cy="4889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clip" wrap="square" rtlCol="0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0.74108</cdr:x>
      <cdr:y>0.66814</cdr:y>
    </cdr:from>
    <cdr:to>
      <cdr:x>0.78506</cdr:x>
      <cdr:y>0.758</cdr:y>
    </cdr:to>
    <cdr:sp macro="" textlink="">
      <cdr:nvSpPr>
        <cdr:cNvPr id="90" name="TextBox 1"/>
        <cdr:cNvSpPr txBox="1"/>
      </cdr:nvSpPr>
      <cdr:spPr>
        <a:xfrm xmlns:a="http://schemas.openxmlformats.org/drawingml/2006/main">
          <a:off x="8632825" y="4460874"/>
          <a:ext cx="520700" cy="48260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wrap="square" rtlCol="0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0.812</cdr:x>
      <cdr:y>0.6653</cdr:y>
    </cdr:from>
    <cdr:to>
      <cdr:x>0.85451</cdr:x>
      <cdr:y>0.74808</cdr:y>
    </cdr:to>
    <cdr:sp macro="" textlink="">
      <cdr:nvSpPr>
        <cdr:cNvPr id="94" name="TextBox 1"/>
        <cdr:cNvSpPr txBox="1"/>
      </cdr:nvSpPr>
      <cdr:spPr>
        <a:xfrm xmlns:a="http://schemas.openxmlformats.org/drawingml/2006/main">
          <a:off x="9471025" y="4441824"/>
          <a:ext cx="492125" cy="4730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wrap="square" rtlCol="0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0.86853</cdr:x>
      <cdr:y>0.66388</cdr:y>
    </cdr:from>
    <cdr:to>
      <cdr:x>0.90914</cdr:x>
      <cdr:y>0.72871</cdr:y>
    </cdr:to>
    <cdr:sp macro="" textlink="">
      <cdr:nvSpPr>
        <cdr:cNvPr id="97" name="TextBox 1"/>
        <cdr:cNvSpPr txBox="1"/>
      </cdr:nvSpPr>
      <cdr:spPr>
        <a:xfrm xmlns:a="http://schemas.openxmlformats.org/drawingml/2006/main">
          <a:off x="10128250" y="4432300"/>
          <a:ext cx="473075" cy="3873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wrap="square" rtlCol="0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0.90218</cdr:x>
      <cdr:y>0.66388</cdr:y>
    </cdr:from>
    <cdr:to>
      <cdr:x>0.94666</cdr:x>
      <cdr:y>0.76353</cdr:y>
    </cdr:to>
    <cdr:sp macro="" textlink="">
      <cdr:nvSpPr>
        <cdr:cNvPr id="99" name="TextBox 1"/>
        <cdr:cNvSpPr txBox="1"/>
      </cdr:nvSpPr>
      <cdr:spPr>
        <a:xfrm xmlns:a="http://schemas.openxmlformats.org/drawingml/2006/main">
          <a:off x="10509250" y="4432299"/>
          <a:ext cx="520700" cy="5302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wrap="square" rtlCol="0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0.92061</cdr:x>
      <cdr:y>0.66153</cdr:y>
    </cdr:from>
    <cdr:to>
      <cdr:x>0.96486</cdr:x>
      <cdr:y>0.758</cdr:y>
    </cdr:to>
    <cdr:sp macro="" textlink="">
      <cdr:nvSpPr>
        <cdr:cNvPr id="100" name="TextBox 1"/>
        <cdr:cNvSpPr txBox="1"/>
      </cdr:nvSpPr>
      <cdr:spPr>
        <a:xfrm xmlns:a="http://schemas.openxmlformats.org/drawingml/2006/main">
          <a:off x="10728324" y="4413249"/>
          <a:ext cx="492125" cy="5302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wrap="square" rtlCol="0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absSizeAnchor xmlns:cdr="http://schemas.openxmlformats.org/drawingml/2006/chartDrawing">
    <cdr:from>
      <cdr:x>0.04898</cdr:x>
      <cdr:y>0.71495</cdr:y>
    </cdr:from>
    <cdr:ext cx="0" cy="0"/>
    <cdr:sp macro="" textlink="">
      <cdr:nvSpPr>
        <cdr:cNvPr id="102" name="TextBox 1"/>
        <cdr:cNvSpPr txBox="1"/>
      </cdr:nvSpPr>
      <cdr:spPr>
        <a:xfrm xmlns:a="http://schemas.openxmlformats.org/drawingml/2006/main">
          <a:off x="599493" y="4417047"/>
          <a:ext cx="477612" cy="4454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overflow" horzOverflow="overflow" wrap="none" rtlCol="0"/>
        <a:lstStyle xmlns:a="http://schemas.openxmlformats.org/drawingml/2006/main"/>
        <a:p xmlns:a="http://schemas.openxmlformats.org/drawingml/2006/main">
          <a:endParaRPr lang="en-US"/>
        </a:p>
      </cdr:txBody>
    </cdr:sp>
  </cdr:absSizeAnchor>
  <cdr:absSizeAnchor xmlns:cdr="http://schemas.openxmlformats.org/drawingml/2006/chartDrawing">
    <cdr:from>
      <cdr:x>0.06774</cdr:x>
      <cdr:y>0.71294</cdr:y>
    </cdr:from>
    <cdr:ext cx="0" cy="0"/>
    <cdr:sp macro="" textlink="">
      <cdr:nvSpPr>
        <cdr:cNvPr id="103" name="TextBox 1"/>
        <cdr:cNvSpPr txBox="1"/>
      </cdr:nvSpPr>
      <cdr:spPr>
        <a:xfrm xmlns:a="http://schemas.openxmlformats.org/drawingml/2006/main">
          <a:off x="812781" y="4409446"/>
          <a:ext cx="477727" cy="4454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overflow" horzOverflow="overflow" wrap="none" rtlCol="0"/>
        <a:lstStyle xmlns:a="http://schemas.openxmlformats.org/drawingml/2006/main"/>
        <a:p xmlns:a="http://schemas.openxmlformats.org/drawingml/2006/main">
          <a:endParaRPr lang="en-US"/>
        </a:p>
      </cdr:txBody>
    </cdr:sp>
  </cdr:absSizeAnchor>
  <cdr:absSizeAnchor xmlns:cdr="http://schemas.openxmlformats.org/drawingml/2006/chartDrawing">
    <cdr:from>
      <cdr:x>0.08449</cdr:x>
      <cdr:y>0.71495</cdr:y>
    </cdr:from>
    <cdr:ext cx="0" cy="0"/>
    <cdr:sp macro="" textlink="">
      <cdr:nvSpPr>
        <cdr:cNvPr id="104" name="TextBox 1"/>
        <cdr:cNvSpPr txBox="1"/>
      </cdr:nvSpPr>
      <cdr:spPr>
        <a:xfrm xmlns:a="http://schemas.openxmlformats.org/drawingml/2006/main">
          <a:off x="1003271" y="4417047"/>
          <a:ext cx="477727" cy="4454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overflow" horzOverflow="overflow" wrap="none" rtlCol="0"/>
        <a:lstStyle xmlns:a="http://schemas.openxmlformats.org/drawingml/2006/main"/>
        <a:p xmlns:a="http://schemas.openxmlformats.org/drawingml/2006/main">
          <a:endParaRPr lang="en-US"/>
        </a:p>
      </cdr:txBody>
    </cdr:sp>
  </cdr:absSizeAnchor>
  <cdr:absSizeAnchor xmlns:cdr="http://schemas.openxmlformats.org/drawingml/2006/chartDrawing">
    <cdr:from>
      <cdr:x>0.10324</cdr:x>
      <cdr:y>0.71294</cdr:y>
    </cdr:from>
    <cdr:ext cx="0" cy="0"/>
    <cdr:sp macro="" textlink="">
      <cdr:nvSpPr>
        <cdr:cNvPr id="105" name="TextBox 1"/>
        <cdr:cNvSpPr txBox="1"/>
      </cdr:nvSpPr>
      <cdr:spPr>
        <a:xfrm xmlns:a="http://schemas.openxmlformats.org/drawingml/2006/main">
          <a:off x="1224313" y="4409446"/>
          <a:ext cx="477612" cy="4454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overflow" horzOverflow="overflow" wrap="none" rtlCol="0"/>
        <a:lstStyle xmlns:a="http://schemas.openxmlformats.org/drawingml/2006/main"/>
        <a:p xmlns:a="http://schemas.openxmlformats.org/drawingml/2006/main">
          <a:endParaRPr lang="en-US"/>
        </a:p>
      </cdr:txBody>
    </cdr:sp>
  </cdr:absSizeAnchor>
  <cdr:absSizeAnchor xmlns:cdr="http://schemas.openxmlformats.org/drawingml/2006/chartDrawing">
    <cdr:from>
      <cdr:x>0.11999</cdr:x>
      <cdr:y>0.71294</cdr:y>
    </cdr:from>
    <cdr:ext cx="0" cy="0"/>
    <cdr:sp macro="" textlink="">
      <cdr:nvSpPr>
        <cdr:cNvPr id="106" name="TextBox 1"/>
        <cdr:cNvSpPr txBox="1"/>
      </cdr:nvSpPr>
      <cdr:spPr>
        <a:xfrm xmlns:a="http://schemas.openxmlformats.org/drawingml/2006/main">
          <a:off x="1414802" y="4409446"/>
          <a:ext cx="477728" cy="4454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overflow" horzOverflow="overflow" wrap="none" rtlCol="0"/>
        <a:lstStyle xmlns:a="http://schemas.openxmlformats.org/drawingml/2006/main"/>
        <a:p xmlns:a="http://schemas.openxmlformats.org/drawingml/2006/main">
          <a:endParaRPr lang="en-US"/>
        </a:p>
      </cdr:txBody>
    </cdr:sp>
  </cdr:absSizeAnchor>
  <cdr:absSizeAnchor xmlns:cdr="http://schemas.openxmlformats.org/drawingml/2006/chartDrawing">
    <cdr:from>
      <cdr:x>0.13799</cdr:x>
      <cdr:y>0.71294</cdr:y>
    </cdr:from>
    <cdr:ext cx="0" cy="0"/>
    <cdr:sp macro="" textlink="">
      <cdr:nvSpPr>
        <cdr:cNvPr id="107" name="TextBox 1"/>
        <cdr:cNvSpPr txBox="1"/>
      </cdr:nvSpPr>
      <cdr:spPr>
        <a:xfrm xmlns:a="http://schemas.openxmlformats.org/drawingml/2006/main">
          <a:off x="1628090" y="4409446"/>
          <a:ext cx="477727" cy="4454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overflow" horzOverflow="overflow" wrap="none" rtlCol="0"/>
        <a:lstStyle xmlns:a="http://schemas.openxmlformats.org/drawingml/2006/main"/>
        <a:p xmlns:a="http://schemas.openxmlformats.org/drawingml/2006/main">
          <a:endParaRPr lang="en-US"/>
        </a:p>
      </cdr:txBody>
    </cdr:sp>
  </cdr:absSizeAnchor>
  <cdr:absSizeAnchor xmlns:cdr="http://schemas.openxmlformats.org/drawingml/2006/chartDrawing">
    <cdr:from>
      <cdr:x>0.15699</cdr:x>
      <cdr:y>0.71294</cdr:y>
    </cdr:from>
    <cdr:ext cx="0" cy="0"/>
    <cdr:sp macro="" textlink="">
      <cdr:nvSpPr>
        <cdr:cNvPr id="108" name="TextBox 1"/>
        <cdr:cNvSpPr txBox="1"/>
      </cdr:nvSpPr>
      <cdr:spPr>
        <a:xfrm xmlns:a="http://schemas.openxmlformats.org/drawingml/2006/main">
          <a:off x="1849132" y="4409446"/>
          <a:ext cx="477727" cy="4454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overflow" horzOverflow="overflow" wrap="none" rtlCol="0"/>
        <a:lstStyle xmlns:a="http://schemas.openxmlformats.org/drawingml/2006/main"/>
        <a:p xmlns:a="http://schemas.openxmlformats.org/drawingml/2006/main">
          <a:endParaRPr lang="en-US"/>
        </a:p>
      </cdr:txBody>
    </cdr:sp>
  </cdr:absSizeAnchor>
  <cdr:absSizeAnchor xmlns:cdr="http://schemas.openxmlformats.org/drawingml/2006/chartDrawing">
    <cdr:from>
      <cdr:x>0.17324</cdr:x>
      <cdr:y>0.71219</cdr:y>
    </cdr:from>
    <cdr:ext cx="0" cy="0"/>
    <cdr:sp macro="" textlink="">
      <cdr:nvSpPr>
        <cdr:cNvPr id="110" name="TextBox 1"/>
        <cdr:cNvSpPr txBox="1"/>
      </cdr:nvSpPr>
      <cdr:spPr>
        <a:xfrm xmlns:a="http://schemas.openxmlformats.org/drawingml/2006/main">
          <a:off x="2039622" y="4401845"/>
          <a:ext cx="477727" cy="4454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overflow" horzOverflow="overflow" wrap="none" rtlCol="0"/>
        <a:lstStyle xmlns:a="http://schemas.openxmlformats.org/drawingml/2006/main"/>
        <a:p xmlns:a="http://schemas.openxmlformats.org/drawingml/2006/main">
          <a:endParaRPr lang="en-US"/>
        </a:p>
      </cdr:txBody>
    </cdr:sp>
  </cdr:absSizeAnchor>
  <cdr:absSizeAnchor xmlns:cdr="http://schemas.openxmlformats.org/drawingml/2006/chartDrawing">
    <cdr:from>
      <cdr:x>0.19199</cdr:x>
      <cdr:y>0.71495</cdr:y>
    </cdr:from>
    <cdr:ext cx="0" cy="0"/>
    <cdr:sp macro="" textlink="">
      <cdr:nvSpPr>
        <cdr:cNvPr id="111" name="TextBox 1"/>
        <cdr:cNvSpPr txBox="1"/>
      </cdr:nvSpPr>
      <cdr:spPr>
        <a:xfrm xmlns:a="http://schemas.openxmlformats.org/drawingml/2006/main">
          <a:off x="2253025" y="4417047"/>
          <a:ext cx="477612" cy="4454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overflow" horzOverflow="overflow" wrap="none" rtlCol="0"/>
        <a:lstStyle xmlns:a="http://schemas.openxmlformats.org/drawingml/2006/main"/>
        <a:p xmlns:a="http://schemas.openxmlformats.org/drawingml/2006/main">
          <a:endParaRPr lang="en-US"/>
        </a:p>
      </cdr:txBody>
    </cdr:sp>
  </cdr:absSizeAnchor>
  <cdr:absSizeAnchor xmlns:cdr="http://schemas.openxmlformats.org/drawingml/2006/chartDrawing">
    <cdr:from>
      <cdr:x>0.21175</cdr:x>
      <cdr:y>0.71219</cdr:y>
    </cdr:from>
    <cdr:ext cx="0" cy="0"/>
    <cdr:sp macro="" textlink="">
      <cdr:nvSpPr>
        <cdr:cNvPr id="112" name="TextBox 1"/>
        <cdr:cNvSpPr txBox="1"/>
      </cdr:nvSpPr>
      <cdr:spPr>
        <a:xfrm xmlns:a="http://schemas.openxmlformats.org/drawingml/2006/main">
          <a:off x="2481590" y="4401845"/>
          <a:ext cx="477727" cy="4454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overflow" horzOverflow="overflow" wrap="none" rtlCol="0"/>
        <a:lstStyle xmlns:a="http://schemas.openxmlformats.org/drawingml/2006/main"/>
        <a:p xmlns:a="http://schemas.openxmlformats.org/drawingml/2006/main">
          <a:endParaRPr lang="en-US"/>
        </a:p>
      </cdr:txBody>
    </cdr:sp>
  </cdr:absSizeAnchor>
  <cdr:absSizeAnchor xmlns:cdr="http://schemas.openxmlformats.org/drawingml/2006/chartDrawing">
    <cdr:from>
      <cdr:x>0.22925</cdr:x>
      <cdr:y>0.71294</cdr:y>
    </cdr:from>
    <cdr:ext cx="0" cy="0"/>
    <cdr:sp macro="" textlink="">
      <cdr:nvSpPr>
        <cdr:cNvPr id="113" name="TextBox 1"/>
        <cdr:cNvSpPr txBox="1"/>
      </cdr:nvSpPr>
      <cdr:spPr>
        <a:xfrm xmlns:a="http://schemas.openxmlformats.org/drawingml/2006/main">
          <a:off x="2679717" y="4409446"/>
          <a:ext cx="477728" cy="4454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overflow" horzOverflow="overflow" wrap="none" rtlCol="0"/>
        <a:lstStyle xmlns:a="http://schemas.openxmlformats.org/drawingml/2006/main"/>
        <a:p xmlns:a="http://schemas.openxmlformats.org/drawingml/2006/main">
          <a:endParaRPr lang="en-US"/>
        </a:p>
      </cdr:txBody>
    </cdr:sp>
  </cdr:absSizeAnchor>
  <cdr:absSizeAnchor xmlns:cdr="http://schemas.openxmlformats.org/drawingml/2006/chartDrawing">
    <cdr:from>
      <cdr:x>0.248</cdr:x>
      <cdr:y>0.71294</cdr:y>
    </cdr:from>
    <cdr:ext cx="0" cy="0"/>
    <cdr:sp macro="" textlink="">
      <cdr:nvSpPr>
        <cdr:cNvPr id="114" name="TextBox 1"/>
        <cdr:cNvSpPr txBox="1"/>
      </cdr:nvSpPr>
      <cdr:spPr>
        <a:xfrm xmlns:a="http://schemas.openxmlformats.org/drawingml/2006/main">
          <a:off x="2900643" y="4409446"/>
          <a:ext cx="477728" cy="4454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overflow" horzOverflow="overflow" wrap="none" rtlCol="0"/>
        <a:lstStyle xmlns:a="http://schemas.openxmlformats.org/drawingml/2006/main"/>
        <a:p xmlns:a="http://schemas.openxmlformats.org/drawingml/2006/main">
          <a:endParaRPr lang="en-US"/>
        </a:p>
      </cdr:txBody>
    </cdr:sp>
  </cdr:absSizeAnchor>
  <cdr:absSizeAnchor xmlns:cdr="http://schemas.openxmlformats.org/drawingml/2006/chartDrawing">
    <cdr:from>
      <cdr:x>0.26375</cdr:x>
      <cdr:y>0.71219</cdr:y>
    </cdr:from>
    <cdr:ext cx="0" cy="0"/>
    <cdr:sp macro="" textlink="">
      <cdr:nvSpPr>
        <cdr:cNvPr id="115" name="TextBox 1"/>
        <cdr:cNvSpPr txBox="1"/>
      </cdr:nvSpPr>
      <cdr:spPr>
        <a:xfrm xmlns:a="http://schemas.openxmlformats.org/drawingml/2006/main">
          <a:off x="3083611" y="4401845"/>
          <a:ext cx="477612" cy="4454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overflow" horzOverflow="overflow" wrap="none" rtlCol="0"/>
        <a:lstStyle xmlns:a="http://schemas.openxmlformats.org/drawingml/2006/main"/>
        <a:p xmlns:a="http://schemas.openxmlformats.org/drawingml/2006/main">
          <a:endParaRPr lang="en-US"/>
        </a:p>
      </cdr:txBody>
    </cdr:sp>
  </cdr:absSizeAnchor>
  <cdr:absSizeAnchor xmlns:cdr="http://schemas.openxmlformats.org/drawingml/2006/chartDrawing">
    <cdr:from>
      <cdr:x>0.2825</cdr:x>
      <cdr:y>0.71294</cdr:y>
    </cdr:from>
    <cdr:ext cx="0" cy="0"/>
    <cdr:sp macro="" textlink="">
      <cdr:nvSpPr>
        <cdr:cNvPr id="116" name="TextBox 1"/>
        <cdr:cNvSpPr txBox="1"/>
      </cdr:nvSpPr>
      <cdr:spPr>
        <a:xfrm xmlns:a="http://schemas.openxmlformats.org/drawingml/2006/main">
          <a:off x="3296899" y="4409446"/>
          <a:ext cx="477727" cy="4454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overflow" horzOverflow="overflow" wrap="none" rtlCol="0"/>
        <a:lstStyle xmlns:a="http://schemas.openxmlformats.org/drawingml/2006/main"/>
        <a:p xmlns:a="http://schemas.openxmlformats.org/drawingml/2006/main">
          <a:endParaRPr lang="en-US"/>
        </a:p>
      </cdr:txBody>
    </cdr:sp>
  </cdr:absSizeAnchor>
  <cdr:absSizeAnchor xmlns:cdr="http://schemas.openxmlformats.org/drawingml/2006/chartDrawing">
    <cdr:from>
      <cdr:x>0.3005</cdr:x>
      <cdr:y>0.71495</cdr:y>
    </cdr:from>
    <cdr:ext cx="0" cy="0"/>
    <cdr:sp macro="" textlink="">
      <cdr:nvSpPr>
        <cdr:cNvPr id="117" name="TextBox 1"/>
        <cdr:cNvSpPr txBox="1"/>
      </cdr:nvSpPr>
      <cdr:spPr>
        <a:xfrm xmlns:a="http://schemas.openxmlformats.org/drawingml/2006/main">
          <a:off x="3510303" y="4417047"/>
          <a:ext cx="477728" cy="4454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overflow" horzOverflow="overflow" wrap="none" rtlCol="0"/>
        <a:lstStyle xmlns:a="http://schemas.openxmlformats.org/drawingml/2006/main"/>
        <a:p xmlns:a="http://schemas.openxmlformats.org/drawingml/2006/main">
          <a:endParaRPr lang="en-US"/>
        </a:p>
      </cdr:txBody>
    </cdr:sp>
  </cdr:absSizeAnchor>
  <cdr:absSizeAnchor xmlns:cdr="http://schemas.openxmlformats.org/drawingml/2006/chartDrawing">
    <cdr:from>
      <cdr:x>0.31901</cdr:x>
      <cdr:y>0.71294</cdr:y>
    </cdr:from>
    <cdr:ext cx="0" cy="0"/>
    <cdr:sp macro="" textlink="">
      <cdr:nvSpPr>
        <cdr:cNvPr id="118" name="TextBox 1"/>
        <cdr:cNvSpPr txBox="1"/>
      </cdr:nvSpPr>
      <cdr:spPr>
        <a:xfrm xmlns:a="http://schemas.openxmlformats.org/drawingml/2006/main">
          <a:off x="3723591" y="4409446"/>
          <a:ext cx="477728" cy="4454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overflow" horzOverflow="overflow" wrap="none" rtlCol="0"/>
        <a:lstStyle xmlns:a="http://schemas.openxmlformats.org/drawingml/2006/main"/>
        <a:p xmlns:a="http://schemas.openxmlformats.org/drawingml/2006/main">
          <a:endParaRPr lang="en-US"/>
        </a:p>
      </cdr:txBody>
    </cdr:sp>
  </cdr:absSizeAnchor>
  <cdr:absSizeAnchor xmlns:cdr="http://schemas.openxmlformats.org/drawingml/2006/chartDrawing">
    <cdr:from>
      <cdr:x>0.33676</cdr:x>
      <cdr:y>0.71521</cdr:y>
    </cdr:from>
    <cdr:ext cx="0" cy="0"/>
    <cdr:sp macro="" textlink="">
      <cdr:nvSpPr>
        <cdr:cNvPr id="119" name="TextBox 1"/>
        <cdr:cNvSpPr txBox="1"/>
      </cdr:nvSpPr>
      <cdr:spPr>
        <a:xfrm xmlns:a="http://schemas.openxmlformats.org/drawingml/2006/main">
          <a:off x="3929356" y="4424705"/>
          <a:ext cx="477727" cy="4454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overflow" horzOverflow="overflow" wrap="none" rtlCol="0"/>
        <a:lstStyle xmlns:a="http://schemas.openxmlformats.org/drawingml/2006/main"/>
        <a:p xmlns:a="http://schemas.openxmlformats.org/drawingml/2006/main">
          <a:endParaRPr lang="en-US"/>
        </a:p>
      </cdr:txBody>
    </cdr:sp>
  </cdr:absSizeAnchor>
  <cdr:absSizeAnchor xmlns:cdr="http://schemas.openxmlformats.org/drawingml/2006/chartDrawing">
    <cdr:from>
      <cdr:x>0.35526</cdr:x>
      <cdr:y>0.71294</cdr:y>
    </cdr:from>
    <cdr:ext cx="0" cy="0"/>
    <cdr:sp macro="" textlink="">
      <cdr:nvSpPr>
        <cdr:cNvPr id="120" name="TextBox 1"/>
        <cdr:cNvSpPr txBox="1"/>
      </cdr:nvSpPr>
      <cdr:spPr>
        <a:xfrm xmlns:a="http://schemas.openxmlformats.org/drawingml/2006/main">
          <a:off x="4150398" y="4409446"/>
          <a:ext cx="477613" cy="4454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overflow" horzOverflow="overflow" wrap="none" rtlCol="0"/>
        <a:lstStyle xmlns:a="http://schemas.openxmlformats.org/drawingml/2006/main"/>
        <a:p xmlns:a="http://schemas.openxmlformats.org/drawingml/2006/main">
          <a:endParaRPr lang="en-US"/>
        </a:p>
      </cdr:txBody>
    </cdr:sp>
  </cdr:absSizeAnchor>
  <cdr:absSizeAnchor xmlns:cdr="http://schemas.openxmlformats.org/drawingml/2006/chartDrawing">
    <cdr:from>
      <cdr:x>0.37126</cdr:x>
      <cdr:y>0.70468</cdr:y>
    </cdr:from>
    <cdr:ext cx="0" cy="0"/>
    <cdr:sp macro="" textlink="">
      <cdr:nvSpPr>
        <cdr:cNvPr id="121" name="TextBox 1"/>
        <cdr:cNvSpPr txBox="1"/>
      </cdr:nvSpPr>
      <cdr:spPr>
        <a:xfrm xmlns:a="http://schemas.openxmlformats.org/drawingml/2006/main">
          <a:off x="4333240" y="4356100"/>
          <a:ext cx="477693" cy="44544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wrap="none" rtlCol="0"/>
        <a:lstStyle xmlns:a="http://schemas.openxmlformats.org/drawingml/2006/main"/>
        <a:p xmlns:a="http://schemas.openxmlformats.org/drawingml/2006/main">
          <a:endParaRPr lang="en-US"/>
        </a:p>
      </cdr:txBody>
    </cdr:sp>
  </cdr:absSizeAnchor>
  <cdr:absSizeAnchor xmlns:cdr="http://schemas.openxmlformats.org/drawingml/2006/chartDrawing">
    <cdr:from>
      <cdr:x>0.38926</cdr:x>
      <cdr:y>0.71219</cdr:y>
    </cdr:from>
    <cdr:ext cx="0" cy="0"/>
    <cdr:sp macro="" textlink="">
      <cdr:nvSpPr>
        <cdr:cNvPr id="122" name="TextBox 1"/>
        <cdr:cNvSpPr txBox="1"/>
      </cdr:nvSpPr>
      <cdr:spPr>
        <a:xfrm xmlns:a="http://schemas.openxmlformats.org/drawingml/2006/main">
          <a:off x="4531377" y="4401845"/>
          <a:ext cx="477728" cy="4454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overflow" horzOverflow="overflow" wrap="none" rtlCol="0"/>
        <a:lstStyle xmlns:a="http://schemas.openxmlformats.org/drawingml/2006/main"/>
        <a:p xmlns:a="http://schemas.openxmlformats.org/drawingml/2006/main">
          <a:endParaRPr lang="en-US"/>
        </a:p>
      </cdr:txBody>
    </cdr:sp>
  </cdr:absSizeAnchor>
  <cdr:absSizeAnchor xmlns:cdr="http://schemas.openxmlformats.org/drawingml/2006/chartDrawing">
    <cdr:from>
      <cdr:x>0.40851</cdr:x>
      <cdr:y>0.71294</cdr:y>
    </cdr:from>
    <cdr:ext cx="0" cy="0"/>
    <cdr:sp macro="" textlink="">
      <cdr:nvSpPr>
        <cdr:cNvPr id="123" name="TextBox 1"/>
        <cdr:cNvSpPr txBox="1"/>
      </cdr:nvSpPr>
      <cdr:spPr>
        <a:xfrm xmlns:a="http://schemas.openxmlformats.org/drawingml/2006/main">
          <a:off x="4767580" y="4409446"/>
          <a:ext cx="477727" cy="4454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overflow" horzOverflow="overflow" wrap="none" rtlCol="0"/>
        <a:lstStyle xmlns:a="http://schemas.openxmlformats.org/drawingml/2006/main"/>
        <a:p xmlns:a="http://schemas.openxmlformats.org/drawingml/2006/main">
          <a:endParaRPr lang="en-US"/>
        </a:p>
      </cdr:txBody>
    </cdr:sp>
  </cdr:absSizeAnchor>
  <cdr:absSizeAnchor xmlns:cdr="http://schemas.openxmlformats.org/drawingml/2006/chartDrawing">
    <cdr:from>
      <cdr:x>0.42825</cdr:x>
      <cdr:y>0.71219</cdr:y>
    </cdr:from>
    <cdr:ext cx="0" cy="0"/>
    <cdr:sp macro="" textlink="">
      <cdr:nvSpPr>
        <cdr:cNvPr id="124" name="TextBox 1"/>
        <cdr:cNvSpPr txBox="1"/>
      </cdr:nvSpPr>
      <cdr:spPr>
        <a:xfrm xmlns:a="http://schemas.openxmlformats.org/drawingml/2006/main">
          <a:off x="4973345" y="4401845"/>
          <a:ext cx="477613" cy="4454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overflow" horzOverflow="overflow" wrap="none" rtlCol="0"/>
        <a:lstStyle xmlns:a="http://schemas.openxmlformats.org/drawingml/2006/main"/>
        <a:p xmlns:a="http://schemas.openxmlformats.org/drawingml/2006/main">
          <a:endParaRPr lang="en-US"/>
        </a:p>
      </cdr:txBody>
    </cdr:sp>
  </cdr:absSizeAnchor>
  <cdr:absSizeAnchor xmlns:cdr="http://schemas.openxmlformats.org/drawingml/2006/chartDrawing">
    <cdr:from>
      <cdr:x>0.44402</cdr:x>
      <cdr:y>0.71495</cdr:y>
    </cdr:from>
    <cdr:ext cx="0" cy="0"/>
    <cdr:sp macro="" textlink="">
      <cdr:nvSpPr>
        <cdr:cNvPr id="125" name="TextBox 1"/>
        <cdr:cNvSpPr txBox="1"/>
      </cdr:nvSpPr>
      <cdr:spPr>
        <a:xfrm xmlns:a="http://schemas.openxmlformats.org/drawingml/2006/main">
          <a:off x="5171473" y="4417047"/>
          <a:ext cx="477612" cy="4454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overflow" horzOverflow="overflow" wrap="none" rtlCol="0"/>
        <a:lstStyle xmlns:a="http://schemas.openxmlformats.org/drawingml/2006/main"/>
        <a:p xmlns:a="http://schemas.openxmlformats.org/drawingml/2006/main">
          <a:endParaRPr lang="en-US"/>
        </a:p>
      </cdr:txBody>
    </cdr:sp>
  </cdr:absSizeAnchor>
  <cdr:absSizeAnchor xmlns:cdr="http://schemas.openxmlformats.org/drawingml/2006/chartDrawing">
    <cdr:from>
      <cdr:x>0.46477</cdr:x>
      <cdr:y>0.71094</cdr:y>
    </cdr:from>
    <cdr:ext cx="0" cy="0"/>
    <cdr:sp macro="" textlink="">
      <cdr:nvSpPr>
        <cdr:cNvPr id="126" name="TextBox 1"/>
        <cdr:cNvSpPr txBox="1"/>
      </cdr:nvSpPr>
      <cdr:spPr>
        <a:xfrm xmlns:a="http://schemas.openxmlformats.org/drawingml/2006/main">
          <a:off x="5407675" y="4394187"/>
          <a:ext cx="477727" cy="4454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overflow" horzOverflow="overflow" wrap="none" rtlCol="0"/>
        <a:lstStyle xmlns:a="http://schemas.openxmlformats.org/drawingml/2006/main"/>
        <a:p xmlns:a="http://schemas.openxmlformats.org/drawingml/2006/main">
          <a:endParaRPr lang="en-US"/>
        </a:p>
      </cdr:txBody>
    </cdr:sp>
  </cdr:absSizeAnchor>
  <cdr:absSizeAnchor xmlns:cdr="http://schemas.openxmlformats.org/drawingml/2006/chartDrawing">
    <cdr:from>
      <cdr:x>0.51877</cdr:x>
      <cdr:y>0.71294</cdr:y>
    </cdr:from>
    <cdr:ext cx="0" cy="0"/>
    <cdr:sp macro="" textlink="">
      <cdr:nvSpPr>
        <cdr:cNvPr id="129" name="TextBox 1"/>
        <cdr:cNvSpPr txBox="1"/>
      </cdr:nvSpPr>
      <cdr:spPr>
        <a:xfrm xmlns:a="http://schemas.openxmlformats.org/drawingml/2006/main">
          <a:off x="6024857" y="4409446"/>
          <a:ext cx="477728" cy="4454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overflow" horzOverflow="overflow" wrap="none" rtlCol="0"/>
        <a:lstStyle xmlns:a="http://schemas.openxmlformats.org/drawingml/2006/main"/>
        <a:p xmlns:a="http://schemas.openxmlformats.org/drawingml/2006/main">
          <a:endParaRPr lang="en-US"/>
        </a:p>
      </cdr:txBody>
    </cdr:sp>
  </cdr:absSizeAnchor>
  <cdr:absSizeAnchor xmlns:cdr="http://schemas.openxmlformats.org/drawingml/2006/chartDrawing">
    <cdr:from>
      <cdr:x>0.53278</cdr:x>
      <cdr:y>0.71219</cdr:y>
    </cdr:from>
    <cdr:ext cx="0" cy="0"/>
    <cdr:sp macro="" textlink="">
      <cdr:nvSpPr>
        <cdr:cNvPr id="130" name="TextBox 1"/>
        <cdr:cNvSpPr txBox="1"/>
      </cdr:nvSpPr>
      <cdr:spPr>
        <a:xfrm xmlns:a="http://schemas.openxmlformats.org/drawingml/2006/main">
          <a:off x="6207708" y="4401845"/>
          <a:ext cx="477728" cy="4454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overflow" horzOverflow="overflow" wrap="none" rtlCol="0"/>
        <a:lstStyle xmlns:a="http://schemas.openxmlformats.org/drawingml/2006/main"/>
        <a:p xmlns:a="http://schemas.openxmlformats.org/drawingml/2006/main">
          <a:endParaRPr lang="en-US"/>
        </a:p>
      </cdr:txBody>
    </cdr:sp>
  </cdr:absSizeAnchor>
  <cdr:absSizeAnchor xmlns:cdr="http://schemas.openxmlformats.org/drawingml/2006/chartDrawing">
    <cdr:from>
      <cdr:x>0.55353</cdr:x>
      <cdr:y>0.71495</cdr:y>
    </cdr:from>
    <cdr:ext cx="0" cy="0"/>
    <cdr:sp macro="" textlink="">
      <cdr:nvSpPr>
        <cdr:cNvPr id="131" name="TextBox 1"/>
        <cdr:cNvSpPr txBox="1"/>
      </cdr:nvSpPr>
      <cdr:spPr>
        <a:xfrm xmlns:a="http://schemas.openxmlformats.org/drawingml/2006/main">
          <a:off x="6436388" y="4417047"/>
          <a:ext cx="477613" cy="4454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overflow" horzOverflow="overflow" wrap="none" rtlCol="0"/>
        <a:lstStyle xmlns:a="http://schemas.openxmlformats.org/drawingml/2006/main"/>
        <a:p xmlns:a="http://schemas.openxmlformats.org/drawingml/2006/main">
          <a:endParaRPr lang="en-US"/>
        </a:p>
      </cdr:txBody>
    </cdr:sp>
  </cdr:absSizeAnchor>
  <cdr:absSizeAnchor xmlns:cdr="http://schemas.openxmlformats.org/drawingml/2006/chartDrawing">
    <cdr:from>
      <cdr:x>0.60579</cdr:x>
      <cdr:y>0.71294</cdr:y>
    </cdr:from>
    <cdr:ext cx="0" cy="0"/>
    <cdr:sp macro="" textlink="">
      <cdr:nvSpPr>
        <cdr:cNvPr id="134" name="TextBox 1"/>
        <cdr:cNvSpPr txBox="1"/>
      </cdr:nvSpPr>
      <cdr:spPr>
        <a:xfrm xmlns:a="http://schemas.openxmlformats.org/drawingml/2006/main">
          <a:off x="7045932" y="4409446"/>
          <a:ext cx="477728" cy="4454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overflow" horzOverflow="overflow" wrap="none" rtlCol="0"/>
        <a:lstStyle xmlns:a="http://schemas.openxmlformats.org/drawingml/2006/main"/>
        <a:p xmlns:a="http://schemas.openxmlformats.org/drawingml/2006/main">
          <a:endParaRPr lang="en-US"/>
        </a:p>
      </cdr:txBody>
    </cdr:sp>
  </cdr:absSizeAnchor>
  <cdr:absSizeAnchor xmlns:cdr="http://schemas.openxmlformats.org/drawingml/2006/chartDrawing">
    <cdr:from>
      <cdr:x>0.62454</cdr:x>
      <cdr:y>0.71219</cdr:y>
    </cdr:from>
    <cdr:ext cx="0" cy="0"/>
    <cdr:sp macro="" textlink="">
      <cdr:nvSpPr>
        <cdr:cNvPr id="135" name="TextBox 1"/>
        <cdr:cNvSpPr txBox="1"/>
      </cdr:nvSpPr>
      <cdr:spPr>
        <a:xfrm xmlns:a="http://schemas.openxmlformats.org/drawingml/2006/main">
          <a:off x="7259335" y="4401845"/>
          <a:ext cx="477728" cy="4454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overflow" horzOverflow="overflow" wrap="none" rtlCol="0"/>
        <a:lstStyle xmlns:a="http://schemas.openxmlformats.org/drawingml/2006/main"/>
        <a:p xmlns:a="http://schemas.openxmlformats.org/drawingml/2006/main">
          <a:endParaRPr lang="en-US"/>
        </a:p>
      </cdr:txBody>
    </cdr:sp>
  </cdr:absSizeAnchor>
  <cdr:absSizeAnchor xmlns:cdr="http://schemas.openxmlformats.org/drawingml/2006/chartDrawing">
    <cdr:from>
      <cdr:x>0.64229</cdr:x>
      <cdr:y>0.71094</cdr:y>
    </cdr:from>
    <cdr:ext cx="0" cy="0"/>
    <cdr:sp macro="" textlink="">
      <cdr:nvSpPr>
        <cdr:cNvPr id="136" name="TextBox 1"/>
        <cdr:cNvSpPr txBox="1"/>
      </cdr:nvSpPr>
      <cdr:spPr>
        <a:xfrm xmlns:a="http://schemas.openxmlformats.org/drawingml/2006/main">
          <a:off x="7472623" y="4394187"/>
          <a:ext cx="477728" cy="4454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overflow" horzOverflow="overflow" wrap="none" rtlCol="0"/>
        <a:lstStyle xmlns:a="http://schemas.openxmlformats.org/drawingml/2006/main"/>
        <a:p xmlns:a="http://schemas.openxmlformats.org/drawingml/2006/main">
          <a:endParaRPr lang="en-US"/>
        </a:p>
      </cdr:txBody>
    </cdr:sp>
  </cdr:absSizeAnchor>
  <cdr:absSizeAnchor xmlns:cdr="http://schemas.openxmlformats.org/drawingml/2006/chartDrawing">
    <cdr:from>
      <cdr:x>0.66079</cdr:x>
      <cdr:y>0.71294</cdr:y>
    </cdr:from>
    <cdr:ext cx="0" cy="0"/>
    <cdr:sp macro="" textlink="">
      <cdr:nvSpPr>
        <cdr:cNvPr id="137" name="TextBox 1"/>
        <cdr:cNvSpPr txBox="1"/>
      </cdr:nvSpPr>
      <cdr:spPr>
        <a:xfrm xmlns:a="http://schemas.openxmlformats.org/drawingml/2006/main">
          <a:off x="7686027" y="4409446"/>
          <a:ext cx="477728" cy="4454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overflow" horzOverflow="overflow" wrap="none" rtlCol="0"/>
        <a:lstStyle xmlns:a="http://schemas.openxmlformats.org/drawingml/2006/main"/>
        <a:p xmlns:a="http://schemas.openxmlformats.org/drawingml/2006/main">
          <a:endParaRPr lang="en-US"/>
        </a:p>
      </cdr:txBody>
    </cdr:sp>
  </cdr:absSizeAnchor>
  <cdr:absSizeAnchor xmlns:cdr="http://schemas.openxmlformats.org/drawingml/2006/chartDrawing">
    <cdr:from>
      <cdr:x>0.67754</cdr:x>
      <cdr:y>0.71294</cdr:y>
    </cdr:from>
    <cdr:ext cx="0" cy="0"/>
    <cdr:sp macro="" textlink="">
      <cdr:nvSpPr>
        <cdr:cNvPr id="138" name="TextBox 1"/>
        <cdr:cNvSpPr txBox="1"/>
      </cdr:nvSpPr>
      <cdr:spPr>
        <a:xfrm xmlns:a="http://schemas.openxmlformats.org/drawingml/2006/main">
          <a:off x="7884155" y="4409446"/>
          <a:ext cx="477728" cy="4454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overflow" horzOverflow="overflow" wrap="none" rtlCol="0"/>
        <a:lstStyle xmlns:a="http://schemas.openxmlformats.org/drawingml/2006/main"/>
        <a:p xmlns:a="http://schemas.openxmlformats.org/drawingml/2006/main">
          <a:endParaRPr lang="en-US"/>
        </a:p>
      </cdr:txBody>
    </cdr:sp>
  </cdr:absSizeAnchor>
  <cdr:absSizeAnchor xmlns:cdr="http://schemas.openxmlformats.org/drawingml/2006/chartDrawing">
    <cdr:from>
      <cdr:x>0.69628</cdr:x>
      <cdr:y>0.71521</cdr:y>
    </cdr:from>
    <cdr:ext cx="0" cy="0"/>
    <cdr:sp macro="" textlink="">
      <cdr:nvSpPr>
        <cdr:cNvPr id="139" name="TextBox 1"/>
        <cdr:cNvSpPr txBox="1"/>
      </cdr:nvSpPr>
      <cdr:spPr>
        <a:xfrm xmlns:a="http://schemas.openxmlformats.org/drawingml/2006/main">
          <a:off x="8082283" y="4424705"/>
          <a:ext cx="477728" cy="4454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overflow" horzOverflow="overflow" wrap="none" rtlCol="0"/>
        <a:lstStyle xmlns:a="http://schemas.openxmlformats.org/drawingml/2006/main"/>
        <a:p xmlns:a="http://schemas.openxmlformats.org/drawingml/2006/main">
          <a:endParaRPr lang="en-US"/>
        </a:p>
      </cdr:txBody>
    </cdr:sp>
  </cdr:absSizeAnchor>
  <cdr:absSizeAnchor xmlns:cdr="http://schemas.openxmlformats.org/drawingml/2006/chartDrawing">
    <cdr:from>
      <cdr:x>0.7148</cdr:x>
      <cdr:y>0.71294</cdr:y>
    </cdr:from>
    <cdr:ext cx="0" cy="0"/>
    <cdr:sp macro="" textlink="">
      <cdr:nvSpPr>
        <cdr:cNvPr id="140" name="TextBox 1"/>
        <cdr:cNvSpPr txBox="1"/>
      </cdr:nvSpPr>
      <cdr:spPr>
        <a:xfrm xmlns:a="http://schemas.openxmlformats.org/drawingml/2006/main">
          <a:off x="8318485" y="4409446"/>
          <a:ext cx="477728" cy="4454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overflow" horzOverflow="overflow" wrap="none" rtlCol="0"/>
        <a:lstStyle xmlns:a="http://schemas.openxmlformats.org/drawingml/2006/main"/>
        <a:p xmlns:a="http://schemas.openxmlformats.org/drawingml/2006/main">
          <a:endParaRPr lang="en-US"/>
        </a:p>
      </cdr:txBody>
    </cdr:sp>
  </cdr:absSizeAnchor>
  <cdr:absSizeAnchor xmlns:cdr="http://schemas.openxmlformats.org/drawingml/2006/chartDrawing">
    <cdr:from>
      <cdr:x>0.73205</cdr:x>
      <cdr:y>0.71495</cdr:y>
    </cdr:from>
    <cdr:ext cx="0" cy="0"/>
    <cdr:sp macro="" textlink="">
      <cdr:nvSpPr>
        <cdr:cNvPr id="141" name="TextBox 1"/>
        <cdr:cNvSpPr txBox="1"/>
      </cdr:nvSpPr>
      <cdr:spPr>
        <a:xfrm xmlns:a="http://schemas.openxmlformats.org/drawingml/2006/main">
          <a:off x="8508974" y="4417047"/>
          <a:ext cx="477728" cy="4454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overflow" horzOverflow="overflow" wrap="none" rtlCol="0"/>
        <a:lstStyle xmlns:a="http://schemas.openxmlformats.org/drawingml/2006/main"/>
        <a:p xmlns:a="http://schemas.openxmlformats.org/drawingml/2006/main">
          <a:endParaRPr lang="en-US"/>
        </a:p>
      </cdr:txBody>
    </cdr:sp>
  </cdr:absSizeAnchor>
  <cdr:absSizeAnchor xmlns:cdr="http://schemas.openxmlformats.org/drawingml/2006/chartDrawing">
    <cdr:from>
      <cdr:x>0.7513</cdr:x>
      <cdr:y>0.71294</cdr:y>
    </cdr:from>
    <cdr:ext cx="0" cy="0"/>
    <cdr:sp macro="" textlink="">
      <cdr:nvSpPr>
        <cdr:cNvPr id="142" name="TextBox 1"/>
        <cdr:cNvSpPr txBox="1"/>
      </cdr:nvSpPr>
      <cdr:spPr>
        <a:xfrm xmlns:a="http://schemas.openxmlformats.org/drawingml/2006/main">
          <a:off x="8730016" y="4409446"/>
          <a:ext cx="477613" cy="4454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overflow" horzOverflow="overflow" wrap="none" rtlCol="0"/>
        <a:lstStyle xmlns:a="http://schemas.openxmlformats.org/drawingml/2006/main"/>
        <a:p xmlns:a="http://schemas.openxmlformats.org/drawingml/2006/main">
          <a:endParaRPr lang="en-US"/>
        </a:p>
      </cdr:txBody>
    </cdr:sp>
  </cdr:absSizeAnchor>
  <cdr:absSizeAnchor xmlns:cdr="http://schemas.openxmlformats.org/drawingml/2006/chartDrawing">
    <cdr:from>
      <cdr:x>0.7678</cdr:x>
      <cdr:y>0.71219</cdr:y>
    </cdr:from>
    <cdr:ext cx="0" cy="0"/>
    <cdr:sp macro="" textlink="">
      <cdr:nvSpPr>
        <cdr:cNvPr id="143" name="TextBox 1"/>
        <cdr:cNvSpPr txBox="1"/>
      </cdr:nvSpPr>
      <cdr:spPr>
        <a:xfrm xmlns:a="http://schemas.openxmlformats.org/drawingml/2006/main">
          <a:off x="8915414" y="4404360"/>
          <a:ext cx="520894" cy="4657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overflow" horzOverflow="overflow" wrap="none" rtlCol="0"/>
        <a:lstStyle xmlns:a="http://schemas.openxmlformats.org/drawingml/2006/main"/>
        <a:p xmlns:a="http://schemas.openxmlformats.org/drawingml/2006/main">
          <a:endParaRPr lang="en-US"/>
        </a:p>
      </cdr:txBody>
    </cdr:sp>
  </cdr:absSizeAnchor>
  <cdr:absSizeAnchor xmlns:cdr="http://schemas.openxmlformats.org/drawingml/2006/chartDrawing">
    <cdr:from>
      <cdr:x>0.7853</cdr:x>
      <cdr:y>0.71294</cdr:y>
    </cdr:from>
    <cdr:ext cx="0" cy="0"/>
    <cdr:sp macro="" textlink="">
      <cdr:nvSpPr>
        <cdr:cNvPr id="144" name="TextBox 1"/>
        <cdr:cNvSpPr txBox="1"/>
      </cdr:nvSpPr>
      <cdr:spPr>
        <a:xfrm xmlns:a="http://schemas.openxmlformats.org/drawingml/2006/main">
          <a:off x="9126272" y="4409446"/>
          <a:ext cx="520778" cy="4657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overflow" horzOverflow="overflow" wrap="none" rtlCol="0"/>
        <a:lstStyle xmlns:a="http://schemas.openxmlformats.org/drawingml/2006/main"/>
        <a:p xmlns:a="http://schemas.openxmlformats.org/drawingml/2006/main">
          <a:endParaRPr lang="en-US"/>
        </a:p>
      </cdr:txBody>
    </cdr:sp>
  </cdr:absSizeAnchor>
  <cdr:absSizeAnchor xmlns:cdr="http://schemas.openxmlformats.org/drawingml/2006/chartDrawing">
    <cdr:from>
      <cdr:x>0.80105</cdr:x>
      <cdr:y>0.71219</cdr:y>
    </cdr:from>
    <cdr:ext cx="0" cy="0"/>
    <cdr:sp macro="" textlink="">
      <cdr:nvSpPr>
        <cdr:cNvPr id="145" name="TextBox 1"/>
        <cdr:cNvSpPr txBox="1"/>
      </cdr:nvSpPr>
      <cdr:spPr>
        <a:xfrm xmlns:a="http://schemas.openxmlformats.org/drawingml/2006/main">
          <a:off x="9309123" y="4401845"/>
          <a:ext cx="520894" cy="4657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overflow" horzOverflow="overflow" wrap="none" rtlCol="0"/>
        <a:lstStyle xmlns:a="http://schemas.openxmlformats.org/drawingml/2006/main"/>
        <a:p xmlns:a="http://schemas.openxmlformats.org/drawingml/2006/main">
          <a:endParaRPr lang="en-US"/>
        </a:p>
      </cdr:txBody>
    </cdr:sp>
  </cdr:absSizeAnchor>
  <cdr:absSizeAnchor xmlns:cdr="http://schemas.openxmlformats.org/drawingml/2006/chartDrawing">
    <cdr:from>
      <cdr:x>0.82155</cdr:x>
      <cdr:y>0.71294</cdr:y>
    </cdr:from>
    <cdr:ext cx="0" cy="0"/>
    <cdr:sp macro="" textlink="">
      <cdr:nvSpPr>
        <cdr:cNvPr id="146" name="TextBox 1"/>
        <cdr:cNvSpPr txBox="1"/>
      </cdr:nvSpPr>
      <cdr:spPr>
        <a:xfrm xmlns:a="http://schemas.openxmlformats.org/drawingml/2006/main">
          <a:off x="9537687" y="4409446"/>
          <a:ext cx="520894" cy="4657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overflow" horzOverflow="overflow" wrap="none" rtlCol="0"/>
        <a:lstStyle xmlns:a="http://schemas.openxmlformats.org/drawingml/2006/main"/>
        <a:p xmlns:a="http://schemas.openxmlformats.org/drawingml/2006/main">
          <a:endParaRPr lang="en-US"/>
        </a:p>
      </cdr:txBody>
    </cdr:sp>
  </cdr:absSizeAnchor>
  <cdr:absSizeAnchor xmlns:cdr="http://schemas.openxmlformats.org/drawingml/2006/chartDrawing">
    <cdr:from>
      <cdr:x>0.83806</cdr:x>
      <cdr:y>0.71495</cdr:y>
    </cdr:from>
    <cdr:ext cx="0" cy="0"/>
    <cdr:sp macro="" textlink="">
      <cdr:nvSpPr>
        <cdr:cNvPr id="147" name="TextBox 1"/>
        <cdr:cNvSpPr txBox="1"/>
      </cdr:nvSpPr>
      <cdr:spPr>
        <a:xfrm xmlns:a="http://schemas.openxmlformats.org/drawingml/2006/main">
          <a:off x="9743453" y="4417047"/>
          <a:ext cx="520894" cy="46577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overflow" horzOverflow="overflow" wrap="none" rtlCol="0"/>
        <a:lstStyle xmlns:a="http://schemas.openxmlformats.org/drawingml/2006/main"/>
        <a:p xmlns:a="http://schemas.openxmlformats.org/drawingml/2006/main">
          <a:endParaRPr lang="en-US"/>
        </a:p>
      </cdr:txBody>
    </cdr:sp>
  </cdr:absSizeAnchor>
  <cdr:absSizeAnchor xmlns:cdr="http://schemas.openxmlformats.org/drawingml/2006/chartDrawing">
    <cdr:from>
      <cdr:x>0.85831</cdr:x>
      <cdr:y>0.71294</cdr:y>
    </cdr:from>
    <cdr:ext cx="0" cy="0"/>
    <cdr:sp macro="" textlink="">
      <cdr:nvSpPr>
        <cdr:cNvPr id="148" name="TextBox 1"/>
        <cdr:cNvSpPr txBox="1"/>
      </cdr:nvSpPr>
      <cdr:spPr>
        <a:xfrm xmlns:a="http://schemas.openxmlformats.org/drawingml/2006/main">
          <a:off x="9964379" y="4409446"/>
          <a:ext cx="520894" cy="4657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overflow" horzOverflow="overflow" wrap="none" rtlCol="0"/>
        <a:lstStyle xmlns:a="http://schemas.openxmlformats.org/drawingml/2006/main"/>
        <a:p xmlns:a="http://schemas.openxmlformats.org/drawingml/2006/main">
          <a:endParaRPr lang="en-US"/>
        </a:p>
      </cdr:txBody>
    </cdr:sp>
  </cdr:absSizeAnchor>
  <cdr:absSizeAnchor xmlns:cdr="http://schemas.openxmlformats.org/drawingml/2006/chartDrawing">
    <cdr:from>
      <cdr:x>0.87505</cdr:x>
      <cdr:y>0.71219</cdr:y>
    </cdr:from>
    <cdr:ext cx="0" cy="0"/>
    <cdr:sp macro="" textlink="">
      <cdr:nvSpPr>
        <cdr:cNvPr id="149" name="TextBox 1"/>
        <cdr:cNvSpPr txBox="1"/>
      </cdr:nvSpPr>
      <cdr:spPr>
        <a:xfrm xmlns:a="http://schemas.openxmlformats.org/drawingml/2006/main">
          <a:off x="10147346" y="4401845"/>
          <a:ext cx="520778" cy="4657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overflow" horzOverflow="overflow" wrap="none" rtlCol="0"/>
        <a:lstStyle xmlns:a="http://schemas.openxmlformats.org/drawingml/2006/main"/>
        <a:p xmlns:a="http://schemas.openxmlformats.org/drawingml/2006/main">
          <a:endParaRPr lang="en-US"/>
        </a:p>
      </cdr:txBody>
    </cdr:sp>
  </cdr:absSizeAnchor>
  <cdr:absSizeAnchor xmlns:cdr="http://schemas.openxmlformats.org/drawingml/2006/chartDrawing">
    <cdr:from>
      <cdr:x>0.89455</cdr:x>
      <cdr:y>0.71294</cdr:y>
    </cdr:from>
    <cdr:ext cx="0" cy="0"/>
    <cdr:sp macro="" textlink="">
      <cdr:nvSpPr>
        <cdr:cNvPr id="150" name="TextBox 1"/>
        <cdr:cNvSpPr txBox="1"/>
      </cdr:nvSpPr>
      <cdr:spPr>
        <a:xfrm xmlns:a="http://schemas.openxmlformats.org/drawingml/2006/main">
          <a:off x="10375911" y="4409446"/>
          <a:ext cx="520895" cy="4657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overflow" horzOverflow="overflow" wrap="none" rtlCol="0"/>
        <a:lstStyle xmlns:a="http://schemas.openxmlformats.org/drawingml/2006/main"/>
        <a:p xmlns:a="http://schemas.openxmlformats.org/drawingml/2006/main">
          <a:endParaRPr lang="en-US"/>
        </a:p>
      </cdr:txBody>
    </cdr:sp>
  </cdr:absSizeAnchor>
  <cdr:absSizeAnchor xmlns:cdr="http://schemas.openxmlformats.org/drawingml/2006/chartDrawing">
    <cdr:from>
      <cdr:x>0.91105</cdr:x>
      <cdr:y>0.71294</cdr:y>
    </cdr:from>
    <cdr:ext cx="0" cy="0"/>
    <cdr:sp macro="" textlink="">
      <cdr:nvSpPr>
        <cdr:cNvPr id="151" name="TextBox 1"/>
        <cdr:cNvSpPr txBox="1"/>
      </cdr:nvSpPr>
      <cdr:spPr>
        <a:xfrm xmlns:a="http://schemas.openxmlformats.org/drawingml/2006/main">
          <a:off x="10574038" y="4409446"/>
          <a:ext cx="520894" cy="4657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overflow" horzOverflow="overflow" wrap="none" rtlCol="0"/>
        <a:lstStyle xmlns:a="http://schemas.openxmlformats.org/drawingml/2006/main"/>
        <a:p xmlns:a="http://schemas.openxmlformats.org/drawingml/2006/main">
          <a:endParaRPr lang="en-US"/>
        </a:p>
      </cdr:txBody>
    </cdr:sp>
  </cdr:absSizeAnchor>
  <cdr:absSizeAnchor xmlns:cdr="http://schemas.openxmlformats.org/drawingml/2006/chartDrawing">
    <cdr:from>
      <cdr:x>0.92881</cdr:x>
      <cdr:y>0.71094</cdr:y>
    </cdr:from>
    <cdr:ext cx="0" cy="0"/>
    <cdr:sp macro="" textlink="">
      <cdr:nvSpPr>
        <cdr:cNvPr id="152" name="TextBox 1"/>
        <cdr:cNvSpPr txBox="1"/>
      </cdr:nvSpPr>
      <cdr:spPr>
        <a:xfrm xmlns:a="http://schemas.openxmlformats.org/drawingml/2006/main">
          <a:off x="10794964" y="4394187"/>
          <a:ext cx="520894" cy="46577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vertOverflow="overflow" horzOverflow="overflow" wrap="none" rtlCol="0"/>
        <a:lstStyle xmlns:a="http://schemas.openxmlformats.org/drawingml/2006/main"/>
        <a:p xmlns:a="http://schemas.openxmlformats.org/drawingml/2006/main">
          <a:endParaRPr lang="en-US"/>
        </a:p>
      </cdr:txBody>
    </cdr:sp>
  </cdr:absSizeAnchor>
  <cdr:relSizeAnchor xmlns:cdr="http://schemas.openxmlformats.org/drawingml/2006/chartDrawing">
    <cdr:from>
      <cdr:x>0.93527</cdr:x>
      <cdr:y>0.6524</cdr:y>
    </cdr:from>
    <cdr:to>
      <cdr:x>0.99441</cdr:x>
      <cdr:y>0.72753</cdr:y>
    </cdr:to>
    <cdr:sp macro="" textlink="">
      <cdr:nvSpPr>
        <cdr:cNvPr id="153" name="TextBox 1"/>
        <cdr:cNvSpPr txBox="1"/>
      </cdr:nvSpPr>
      <cdr:spPr>
        <a:xfrm xmlns:a="http://schemas.openxmlformats.org/drawingml/2006/main">
          <a:off x="10993120" y="4348480"/>
          <a:ext cx="520873" cy="4657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2700000" wrap="square" rtlCol="0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0.33324</cdr:x>
      <cdr:y>0.35139</cdr:y>
    </cdr:from>
    <cdr:to>
      <cdr:x>0.40837</cdr:x>
      <cdr:y>0.39647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2890920" y="2214145"/>
          <a:ext cx="651711" cy="28407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0.33375</cdr:x>
      <cdr:y>0.37393</cdr:y>
    </cdr:from>
    <cdr:to>
      <cdr:x>0.33902</cdr:x>
      <cdr:y>0.38118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2895334" y="2356184"/>
          <a:ext cx="45719" cy="457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0.50641</cdr:x>
      <cdr:y>0.07314</cdr:y>
    </cdr:from>
    <cdr:to>
      <cdr:x>0.6119</cdr:x>
      <cdr:y>0.21841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389438" y="460375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0.48352</cdr:x>
      <cdr:y>0.05044</cdr:y>
    </cdr:from>
    <cdr:to>
      <cdr:x>0.58901</cdr:x>
      <cdr:y>0.19571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191000" y="3175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0.10714</cdr:x>
      <cdr:y>0.01765</cdr:y>
    </cdr:from>
    <cdr:to>
      <cdr:x>0.84341</cdr:x>
      <cdr:y>0.19798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928688" y="111126"/>
          <a:ext cx="6381750" cy="113506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endParaRPr lang="en-US" sz="1400" dirty="0"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0.337</cdr:x>
      <cdr:y>0.95712</cdr:y>
    </cdr:from>
    <cdr:to>
      <cdr:x>0.5652</cdr:x>
      <cdr:y>1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2921000" y="6024562"/>
          <a:ext cx="1978025" cy="2698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endParaRPr lang="en-US" sz="1100"/>
        </a:p>
      </cdr:txBody>
    </cdr:sp>
  </cdr:relSizeAnchor>
  <cdr:relSizeAnchor xmlns:cdr="http://schemas.openxmlformats.org/drawingml/2006/chartDrawing">
    <cdr:from>
      <cdr:x>0.33324</cdr:x>
      <cdr:y>0.35139</cdr:y>
    </cdr:from>
    <cdr:to>
      <cdr:x>0.40837</cdr:x>
      <cdr:y>0.39647</cdr:y>
    </cdr:to>
    <cdr:sp macro="" textlink="">
      <cdr:nvSpPr>
        <cdr:cNvPr id="6" name="TextBox 8"/>
        <cdr:cNvSpPr txBox="1"/>
      </cdr:nvSpPr>
      <cdr:spPr>
        <a:xfrm xmlns:a="http://schemas.openxmlformats.org/drawingml/2006/main">
          <a:off x="2890920" y="2214145"/>
          <a:ext cx="651711" cy="28407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0.33375</cdr:x>
      <cdr:y>0.37393</cdr:y>
    </cdr:from>
    <cdr:to>
      <cdr:x>0.33902</cdr:x>
      <cdr:y>0.38118</cdr:y>
    </cdr:to>
    <cdr:sp macro="" textlink="">
      <cdr:nvSpPr>
        <cdr:cNvPr id="7" name="TextBox 9"/>
        <cdr:cNvSpPr txBox="1"/>
      </cdr:nvSpPr>
      <cdr:spPr>
        <a:xfrm xmlns:a="http://schemas.openxmlformats.org/drawingml/2006/main">
          <a:off x="2895334" y="2356184"/>
          <a:ext cx="45719" cy="457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0.50641</cdr:x>
      <cdr:y>0.07314</cdr:y>
    </cdr:from>
    <cdr:to>
      <cdr:x>0.6119</cdr:x>
      <cdr:y>0.21841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4389438" y="460375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0.48352</cdr:x>
      <cdr:y>0.05044</cdr:y>
    </cdr:from>
    <cdr:to>
      <cdr:x>0.58901</cdr:x>
      <cdr:y>0.19571</cdr:y>
    </cdr:to>
    <cdr:sp macro="" textlink="">
      <cdr:nvSpPr>
        <cdr:cNvPr id="11" name="TextBox 2"/>
        <cdr:cNvSpPr txBox="1"/>
      </cdr:nvSpPr>
      <cdr:spPr>
        <a:xfrm xmlns:a="http://schemas.openxmlformats.org/drawingml/2006/main">
          <a:off x="4191000" y="3175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0.10714</cdr:x>
      <cdr:y>0.01765</cdr:y>
    </cdr:from>
    <cdr:to>
      <cdr:x>0.84341</cdr:x>
      <cdr:y>0.19798</cdr:y>
    </cdr:to>
    <cdr:sp macro="" textlink="">
      <cdr:nvSpPr>
        <cdr:cNvPr id="12" name="TextBox 3"/>
        <cdr:cNvSpPr txBox="1"/>
      </cdr:nvSpPr>
      <cdr:spPr>
        <a:xfrm xmlns:a="http://schemas.openxmlformats.org/drawingml/2006/main">
          <a:off x="928688" y="111126"/>
          <a:ext cx="6381750" cy="113506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endParaRPr lang="en-US" sz="1800" dirty="0"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0.337</cdr:x>
      <cdr:y>0.95712</cdr:y>
    </cdr:from>
    <cdr:to>
      <cdr:x>0.5652</cdr:x>
      <cdr:y>1</cdr:y>
    </cdr:to>
    <cdr:sp macro="" textlink="">
      <cdr:nvSpPr>
        <cdr:cNvPr id="13" name="TextBox 4"/>
        <cdr:cNvSpPr txBox="1"/>
      </cdr:nvSpPr>
      <cdr:spPr>
        <a:xfrm xmlns:a="http://schemas.openxmlformats.org/drawingml/2006/main">
          <a:off x="2921000" y="6024562"/>
          <a:ext cx="1978025" cy="2698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endParaRPr lang="en-US" sz="110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03" tIns="46651" rIns="93303" bIns="4665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4" y="0"/>
            <a:ext cx="3043343" cy="465455"/>
          </a:xfrm>
          <a:prstGeom prst="rect">
            <a:avLst/>
          </a:prstGeom>
        </p:spPr>
        <p:txBody>
          <a:bodyPr vert="horz" lIns="93303" tIns="46651" rIns="93303" bIns="46651" rtlCol="0"/>
          <a:lstStyle>
            <a:lvl1pPr algn="r">
              <a:defRPr sz="1200"/>
            </a:lvl1pPr>
          </a:lstStyle>
          <a:p>
            <a:fld id="{EB766191-4F1F-4B9A-8BC6-B4469F6174E4}" type="datetimeFigureOut">
              <a:rPr lang="en-US" smtClean="0"/>
              <a:t>1/4/2021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03" tIns="46651" rIns="93303" bIns="4665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4"/>
            <a:ext cx="5618480" cy="4189095"/>
          </a:xfrm>
          <a:prstGeom prst="rect">
            <a:avLst/>
          </a:prstGeom>
        </p:spPr>
        <p:txBody>
          <a:bodyPr vert="horz" lIns="93303" tIns="46651" rIns="93303" bIns="4665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5455"/>
          </a:xfrm>
          <a:prstGeom prst="rect">
            <a:avLst/>
          </a:prstGeom>
        </p:spPr>
        <p:txBody>
          <a:bodyPr vert="horz" lIns="93303" tIns="46651" rIns="93303" bIns="4665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4" y="8842030"/>
            <a:ext cx="3043343" cy="465455"/>
          </a:xfrm>
          <a:prstGeom prst="rect">
            <a:avLst/>
          </a:prstGeom>
        </p:spPr>
        <p:txBody>
          <a:bodyPr vert="horz" lIns="93303" tIns="46651" rIns="93303" bIns="46651" rtlCol="0" anchor="b"/>
          <a:lstStyle>
            <a:lvl1pPr algn="r">
              <a:defRPr sz="1200"/>
            </a:lvl1pPr>
          </a:lstStyle>
          <a:p>
            <a:fld id="{322F239C-0775-4D06-952B-8EB3A38DD2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6632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F29A6-5B6D-4A67-8AC6-8E3758FAF371}" type="datetime1">
              <a:rPr lang="en-US" smtClean="0"/>
              <a:t>1/4/2021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57427-55E5-4B5E-B77E-7AA037796B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799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96658-43E0-4F9A-9DAA-AD129CF9364F}" type="datetime1">
              <a:rPr lang="en-US" smtClean="0"/>
              <a:t>1/4/2021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57427-55E5-4B5E-B77E-7AA037796B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909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1BB3B-FA4D-40E8-9125-21ACA37B90EA}" type="datetime1">
              <a:rPr lang="en-US" smtClean="0"/>
              <a:t>1/4/2021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57427-55E5-4B5E-B77E-7AA037796B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100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E2102-04F3-4374-9B9E-32AEEB9B821F}" type="datetime1">
              <a:rPr lang="en-US" smtClean="0"/>
              <a:t>1/4/2021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57427-55E5-4B5E-B77E-7AA037796B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251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20231-237A-4583-A2F7-A8F7687721F0}" type="datetime1">
              <a:rPr lang="en-US" smtClean="0"/>
              <a:t>1/4/2021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57427-55E5-4B5E-B77E-7AA037796B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522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539B0-7B1D-4927-B3EA-BD76F49F2124}" type="datetime1">
              <a:rPr lang="en-US" smtClean="0"/>
              <a:t>1/4/2021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57427-55E5-4B5E-B77E-7AA037796B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912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31763-A748-44A3-9A3D-EEBCC05C5E75}" type="datetime1">
              <a:rPr lang="en-US" smtClean="0"/>
              <a:t>1/4/2021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57427-55E5-4B5E-B77E-7AA037796B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727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40E55-C94F-470B-9AD0-1E66D476B2E9}" type="datetime1">
              <a:rPr lang="en-US" smtClean="0"/>
              <a:t>1/4/2021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57427-55E5-4B5E-B77E-7AA037796B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952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D823B-87F7-4062-9031-DE73B480611B}" type="datetime1">
              <a:rPr lang="en-US" smtClean="0"/>
              <a:t>1/4/2021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57427-55E5-4B5E-B77E-7AA037796B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323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5A723-4EBF-45A1-BC41-E2E132D95E76}" type="datetime1">
              <a:rPr lang="en-US" smtClean="0"/>
              <a:t>1/4/2021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57427-55E5-4B5E-B77E-7AA037796B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663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F6B04-AC1B-4754-B840-4271A472F988}" type="datetime1">
              <a:rPr lang="en-US" smtClean="0"/>
              <a:t>1/4/2021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57427-55E5-4B5E-B77E-7AA037796B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369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C0C168-6688-46BC-B1DA-3E0AA1C58988}" type="datetime1">
              <a:rPr lang="en-US" smtClean="0"/>
              <a:t>1/4/2021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357427-55E5-4B5E-B77E-7AA037796B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281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5783" y="267855"/>
            <a:ext cx="7802418" cy="3161145"/>
          </a:xfrm>
        </p:spPr>
        <p:txBody>
          <a:bodyPr>
            <a:normAutofit/>
          </a:bodyPr>
          <a:lstStyle/>
          <a:p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The South Carolina Education Lottery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Presentation to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The House of Representatives </a:t>
            </a:r>
            <a:br>
              <a:rPr lang="en-US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Ways and Means Constitutional Subcommittee</a:t>
            </a:r>
            <a:br>
              <a:rPr lang="en-US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January 6, 2021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 descr="C:\Users\pmarsh\AppData\Local\Microsoft\Windows\Temporary Internet Files\Content.Outlook\QG024FF7\CommissionSeal_color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9672" y="3849671"/>
            <a:ext cx="2579253" cy="2560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57427-55E5-4B5E-B77E-7AA037796BA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211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8941"/>
            <a:ext cx="8229600" cy="868362"/>
          </a:xfrm>
        </p:spPr>
        <p:txBody>
          <a:bodyPr>
            <a:noAutofit/>
          </a:bodyPr>
          <a:lstStyle/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South Carolina Education Lottery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Game Revenue FY 2013-2020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July - June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(Amounts in Millions)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57427-55E5-4B5E-B77E-7AA037796BAD}" type="slidenum">
              <a:rPr lang="en-US" smtClean="0"/>
              <a:t>2</a:t>
            </a:fld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4938090"/>
              </p:ext>
            </p:extLst>
          </p:nvPr>
        </p:nvGraphicFramePr>
        <p:xfrm>
          <a:off x="457200" y="1066800"/>
          <a:ext cx="8229600" cy="5289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11819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 descr="Transfers FY 2008 - 2014&#10;July - Septemeber&#10;(Amounts in Millions)" title="South Carolina Education Lottery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7729313"/>
              </p:ext>
            </p:extLst>
          </p:nvPr>
        </p:nvGraphicFramePr>
        <p:xfrm>
          <a:off x="744794" y="228601"/>
          <a:ext cx="8170606" cy="5897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57427-55E5-4B5E-B77E-7AA037796BA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6294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3620278"/>
              </p:ext>
            </p:extLst>
          </p:nvPr>
        </p:nvGraphicFramePr>
        <p:xfrm>
          <a:off x="-14513" y="-1"/>
          <a:ext cx="9158513" cy="68580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57427-55E5-4B5E-B77E-7AA037796BAD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430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1440" b="1" i="0" u="none" strike="noStrike" kern="1200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 b="1" dirty="0"/>
              <a:t>SCEL </a:t>
            </a:r>
            <a:br>
              <a:rPr lang="en-US" b="1" dirty="0"/>
            </a:br>
            <a:r>
              <a:rPr lang="en-US" b="1" dirty="0"/>
              <a:t>Instant Game Revenue Trends</a:t>
            </a:r>
            <a:br>
              <a:rPr lang="en-US" b="1" dirty="0"/>
            </a:br>
            <a:r>
              <a:rPr lang="en-US" b="1" dirty="0"/>
              <a:t>All Instant </a:t>
            </a:r>
            <a:r>
              <a:rPr lang="en-US" b="1" dirty="0" smtClean="0"/>
              <a:t>Games – Through December 2020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57427-55E5-4B5E-B77E-7AA037796BAD}" type="slidenum">
              <a:rPr lang="en-US" smtClean="0"/>
              <a:t>5</a:t>
            </a:fld>
            <a:endParaRPr lang="en-US"/>
          </a:p>
        </p:txBody>
      </p:sp>
      <p:graphicFrame>
        <p:nvGraphicFramePr>
          <p:cNvPr id="12" name="Chart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67164618"/>
              </p:ext>
            </p:extLst>
          </p:nvPr>
        </p:nvGraphicFramePr>
        <p:xfrm>
          <a:off x="228600" y="1219200"/>
          <a:ext cx="8742872" cy="48713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60049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1700" b="1" i="0" u="none" strike="noStrike" kern="1200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 dirty="0"/>
              <a:t>SCEL </a:t>
            </a:r>
            <a:br>
              <a:rPr lang="en-US" dirty="0"/>
            </a:br>
            <a:r>
              <a:rPr lang="en-US" dirty="0"/>
              <a:t>Draw Game Revenue Trends</a:t>
            </a:r>
            <a:br>
              <a:rPr lang="en-US" dirty="0"/>
            </a:br>
            <a:r>
              <a:rPr lang="en-US" dirty="0"/>
              <a:t>All Draw Games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57427-55E5-4B5E-B77E-7AA037796BAD}" type="slidenum">
              <a:rPr lang="en-US" smtClean="0"/>
              <a:t>6</a:t>
            </a:fld>
            <a:endParaRPr lang="en-US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676254"/>
              </p:ext>
            </p:extLst>
          </p:nvPr>
        </p:nvGraphicFramePr>
        <p:xfrm>
          <a:off x="304800" y="1219201"/>
          <a:ext cx="8686800" cy="5137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138478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South Carolina Education Lottery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Game Margin % FY 2013-2020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July - June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57427-55E5-4B5E-B77E-7AA037796BAD}" type="slidenum">
              <a:rPr lang="en-US" smtClean="0"/>
              <a:t>7</a:t>
            </a:fld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4908606"/>
              </p:ext>
            </p:extLst>
          </p:nvPr>
        </p:nvGraphicFramePr>
        <p:xfrm>
          <a:off x="457200" y="1219200"/>
          <a:ext cx="8229600" cy="4906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15974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685</TotalTime>
  <Words>277</Words>
  <Application>Microsoft Office PowerPoint</Application>
  <PresentationFormat>On-screen Show (4:3)</PresentationFormat>
  <Paragraphs>96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The South Carolina Education Lottery  Presentation to  The House of Representatives  Ways and Means Constitutional Subcommittee   January 6, 2021</vt:lpstr>
      <vt:lpstr>South Carolina Education Lottery Game Revenue FY 2013-2020 July - June (Amounts in Millions) </vt:lpstr>
      <vt:lpstr>PowerPoint Presentation</vt:lpstr>
      <vt:lpstr>PowerPoint Presentation</vt:lpstr>
      <vt:lpstr>SCEL  Instant Game Revenue Trends All Instant Games – Through December 2020 </vt:lpstr>
      <vt:lpstr>SCEL  Draw Game Revenue Trends All Draw Games </vt:lpstr>
      <vt:lpstr>South Carolina Education Lottery Game Margin % FY 2013-2020 July - June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Boyle, Joseph</dc:creator>
  <cp:lastModifiedBy>Boyle, Joseph</cp:lastModifiedBy>
  <cp:revision>41</cp:revision>
  <cp:lastPrinted>2020-01-23T20:51:06Z</cp:lastPrinted>
  <dcterms:created xsi:type="dcterms:W3CDTF">2019-01-09T15:09:53Z</dcterms:created>
  <dcterms:modified xsi:type="dcterms:W3CDTF">2021-01-04T16:06:42Z</dcterms:modified>
</cp:coreProperties>
</file>